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2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5.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notesSlides/notesSlide1.xml" ContentType="application/vnd.openxmlformats-officedocument.presentationml.notesSlide+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Layouts/slideLayout158.xml" ContentType="application/vnd.openxmlformats-officedocument.presentationml.slideLayout+xml"/>
  <Override PartName="/ppt/slideLayouts/slideLayout156.xml" ContentType="application/vnd.openxmlformats-officedocument.presentationml.slideLayout+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15.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6.xml" ContentType="application/vnd.openxmlformats-officedocument.presentationml.slideLayout+xml"/>
  <Override PartName="/ppt/slideLayouts/slideLayout125.xml" ContentType="application/vnd.openxmlformats-officedocument.presentationml.slideLayout+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57.xml" ContentType="application/vnd.openxmlformats-officedocument.presentationml.slideLayout+xml"/>
  <Override PartName="/ppt/slideLayouts/slideLayout127.xml" ContentType="application/vnd.openxmlformats-officedocument.presentationml.slideLayout+xml"/>
  <Override PartName="/ppt/slideLayouts/slideLayout129.xml" ContentType="application/vnd.openxmlformats-officedocument.presentationml.slideLayout+xml"/>
  <Override PartName="/ppt/slideLayouts/slideLayout148.xml" ContentType="application/vnd.openxmlformats-officedocument.presentationml.slideLayout+xml"/>
  <Override PartName="/ppt/slideLayouts/slideLayout147.xml" ContentType="application/vnd.openxmlformats-officedocument.presentationml.slideLayout+xml"/>
  <Override PartName="/ppt/slideLayouts/slideLayout146.xml" ContentType="application/vnd.openxmlformats-officedocument.presentationml.slideLayout+xml"/>
  <Override PartName="/ppt/slideLayouts/slideLayout145.xml" ContentType="application/vnd.openxmlformats-officedocument.presentationml.slideLayout+xml"/>
  <Override PartName="/ppt/slideLayouts/slideLayout144.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5.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28.xml" ContentType="application/vnd.openxmlformats-officedocument.presentationml.slideLayout+xml"/>
  <Override PartName="/ppt/slideLayouts/slideLayout143.xml" ContentType="application/vnd.openxmlformats-officedocument.presentationml.slideLayout+xml"/>
  <Override PartName="/ppt/slideLayouts/slideLayout141.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40.xml" ContentType="application/vnd.openxmlformats-officedocument.presentationml.slideLayout+xml"/>
  <Override PartName="/ppt/slideLayouts/slideLayout142.xml" ContentType="application/vnd.openxmlformats-officedocument.presentationml.slideLayout+xml"/>
  <Override PartName="/ppt/slideLayouts/slideLayout139.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359" r:id="rId3"/>
    <p:sldId id="360" r:id="rId4"/>
    <p:sldId id="361" r:id="rId5"/>
    <p:sldId id="362" r:id="rId6"/>
    <p:sldId id="363" r:id="rId7"/>
    <p:sldId id="364" r:id="rId8"/>
    <p:sldId id="365" r:id="rId9"/>
    <p:sldId id="366" r:id="rId10"/>
    <p:sldId id="367" r:id="rId11"/>
    <p:sldId id="368" r:id="rId12"/>
    <p:sldId id="369" r:id="rId13"/>
    <p:sldId id="370" r:id="rId14"/>
    <p:sldId id="371" r:id="rId15"/>
    <p:sldId id="372" r:id="rId16"/>
    <p:sldId id="373" r:id="rId17"/>
    <p:sldId id="374" r:id="rId18"/>
    <p:sldId id="375" r:id="rId19"/>
    <p:sldId id="376" r:id="rId20"/>
    <p:sldId id="377" r:id="rId21"/>
    <p:sldId id="378" r:id="rId22"/>
    <p:sldId id="379"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437" r:id="rId37"/>
    <p:sldId id="438" r:id="rId38"/>
    <p:sldId id="439" r:id="rId39"/>
    <p:sldId id="440" r:id="rId40"/>
    <p:sldId id="441" r:id="rId41"/>
    <p:sldId id="442" r:id="rId42"/>
    <p:sldId id="443" r:id="rId43"/>
    <p:sldId id="444" r:id="rId44"/>
    <p:sldId id="445" r:id="rId45"/>
    <p:sldId id="446" r:id="rId46"/>
    <p:sldId id="447" r:id="rId47"/>
    <p:sldId id="448" r:id="rId48"/>
    <p:sldId id="449" r:id="rId49"/>
    <p:sldId id="450" r:id="rId50"/>
    <p:sldId id="451" r:id="rId51"/>
    <p:sldId id="452" r:id="rId52"/>
    <p:sldId id="453" r:id="rId53"/>
    <p:sldId id="454" r:id="rId54"/>
    <p:sldId id="455" r:id="rId55"/>
    <p:sldId id="456" r:id="rId56"/>
    <p:sldId id="457" r:id="rId57"/>
    <p:sldId id="458" r:id="rId58"/>
  </p:sldIdLst>
  <p:sldSz cx="12192000" cy="6858000"/>
  <p:notesSz cx="6858000" cy="9144000"/>
  <p:embeddedFontLst>
    <p:embeddedFont>
      <p:font typeface="ＭＳ Ｐゴシック" panose="020B0600070205080204" pitchFamily="34" charset="-128"/>
      <p:regular r:id="rId60"/>
    </p:embeddedFont>
    <p:embeddedFont>
      <p:font typeface="Calibri" panose="020F0502020204030204" pitchFamily="34" charset="0"/>
      <p:regular r:id="rId61"/>
      <p:bold r:id="rId62"/>
      <p:italic r:id="rId63"/>
      <p:boldItalic r:id="rId64"/>
    </p:embeddedFont>
    <p:embeddedFont>
      <p:font typeface="ＭＳ Ｐゴシック" panose="020B0600070205080204" pitchFamily="34" charset="-128"/>
      <p:regular r:id="rId60"/>
    </p:embeddedFont>
    <p:embeddedFont>
      <p:font typeface="Helvetica Neue Light" panose="020B0604020202020204" charset="0"/>
      <p:regular r:id="rId65"/>
      <p:bold r:id="rId66"/>
      <p:italic r:id="rId67"/>
      <p:boldItalic r:id="rId68"/>
    </p:embeddedFont>
    <p:embeddedFont>
      <p:font typeface="Helvetica" panose="020B0604020202020204" pitchFamily="34" charset="0"/>
      <p:regular r:id="rId69"/>
      <p:bold r:id="rId70"/>
      <p:italic r:id="rId71"/>
      <p:boldItalic r:id="rId72"/>
    </p:embeddedFont>
    <p:embeddedFont>
      <p:font typeface="Webdings" panose="05030102010509060703" pitchFamily="18" charset="2"/>
      <p:regular r:id="rId73"/>
    </p:embeddedFont>
    <p:embeddedFont>
      <p:font typeface="Helvetica Neue"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08">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8" roundtripDataSignature="AMtx7mjFPpHzY2yR30Mk+ZIJ76Dve7QXJ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viewProps" Target="viewProps.xml"/><Relationship Id="rId85"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21EB57-D52F-4796-A4FB-DA0F4FDB532A}"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6618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21EB57-D52F-4796-A4FB-DA0F4FDB532A}" type="slidenum">
              <a:rPr lang="en-US" altLang="en-US" sz="1200">
                <a:latin typeface="Times New Roman" panose="02020603050405020304" pitchFamily="18" charset="0"/>
              </a:rPr>
              <a:pPr/>
              <a:t>11</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53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A860C0F-F052-483A-A0B4-CB5653FF6F9F}" type="slidenum">
              <a:rPr lang="en-US" altLang="en-US" sz="1200">
                <a:latin typeface="Times New Roman" panose="02020603050405020304" pitchFamily="18" charset="0"/>
              </a:rPr>
              <a:pPr/>
              <a:t>12</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6564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10A50D1-66C7-4DE4-B552-752994589241}" type="slidenum">
              <a:rPr lang="en-US" altLang="en-US" sz="1200">
                <a:latin typeface="Times New Roman" panose="02020603050405020304" pitchFamily="18" charset="0"/>
              </a:rPr>
              <a:pPr/>
              <a:t>13</a:t>
            </a:fld>
            <a:endParaRPr lang="en-US" altLang="en-US" sz="1200">
              <a:latin typeface="Times New Roman" panose="02020603050405020304"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9112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E2E5FC2-36D7-45D8-ADE8-05F89B118F12}" type="slidenum">
              <a:rPr lang="en-US" altLang="en-US" sz="1200">
                <a:latin typeface="Times New Roman" panose="02020603050405020304" pitchFamily="18" charset="0"/>
              </a:rPr>
              <a:pPr/>
              <a:t>15</a:t>
            </a:fld>
            <a:endParaRPr lang="en-US" altLang="en-US" sz="120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961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0558C5D-5B68-4CCB-AC42-9405337C9B38}" type="slidenum">
              <a:rPr lang="en-US" altLang="en-US" sz="1200">
                <a:latin typeface="Times New Roman" panose="02020603050405020304" pitchFamily="18" charset="0"/>
              </a:rPr>
              <a:pPr/>
              <a:t>18</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9591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295ABB6-55A3-454E-8F46-2F41B0DCE156}" type="slidenum">
              <a:rPr lang="en-US" altLang="en-US" sz="1200">
                <a:latin typeface="Times New Roman" panose="02020603050405020304" pitchFamily="18" charset="0"/>
              </a:rPr>
              <a:pPr/>
              <a:t>19</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49184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F03508E-9F2F-45A9-80E1-A44105580A71}" type="slidenum">
              <a:rPr lang="en-US" altLang="en-US" sz="1200">
                <a:latin typeface="Times New Roman" panose="02020603050405020304" pitchFamily="18" charset="0"/>
              </a:rPr>
              <a:pPr/>
              <a:t>20</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75103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1102AC9-F019-4F85-8352-576C9ED62286}" type="slidenum">
              <a:rPr lang="en-US" altLang="en-US" sz="1200">
                <a:latin typeface="Times New Roman" panose="02020603050405020304" pitchFamily="18" charset="0"/>
              </a:rPr>
              <a:pPr/>
              <a:t>21</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3431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09DA52E-10D8-4F55-B26D-3B46AEF04816}"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633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1588AAE-4E44-4DAC-BD13-F0E89377F707}"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9317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6CAA1E-2707-4253-8876-B90E054AB32C}"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6984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CAC709D-A254-4318-AA92-786FE2B063EE}"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8892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941B29F-6524-45A6-8CC2-51A7C9DCD9F1}" type="slidenum">
              <a:rPr lang="en-US" altLang="en-US" sz="1200">
                <a:latin typeface="Times New Roman" panose="02020603050405020304" pitchFamily="18" charset="0"/>
              </a:rPr>
              <a:pPr/>
              <a:t>31</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07405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F0B854B-46FD-4737-A451-717CBB3214B4}" type="slidenum">
              <a:rPr lang="en-US" altLang="en-US" sz="1200">
                <a:latin typeface="Times New Roman" panose="02020603050405020304" pitchFamily="18" charset="0"/>
              </a:rPr>
              <a:pPr/>
              <a:t>32</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51081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93D2C2C0-FEA5-4114-B24B-769C37879956}" type="slidenum">
              <a:rPr lang="en-US" altLang="en-US" sz="1200">
                <a:latin typeface="Times New Roman" panose="02020603050405020304" pitchFamily="18" charset="0"/>
              </a:rPr>
              <a:pPr algn="r"/>
              <a:t>33</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767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CB9EDEB-CBF9-46CA-8FB1-A7E03DCC2881}" type="slidenum">
              <a:rPr lang="en-US" altLang="en-US" sz="1200">
                <a:latin typeface="Times New Roman" panose="02020603050405020304" pitchFamily="18" charset="0"/>
              </a:rPr>
              <a:pPr/>
              <a:t>34</a:t>
            </a:fld>
            <a:endParaRPr lang="en-US" altLang="en-US" sz="120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5032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6152434-5708-444E-9421-AB52AFDA39AF}" type="slidenum">
              <a:rPr lang="en-US" altLang="en-US" sz="1200">
                <a:latin typeface="Times New Roman" panose="02020603050405020304" pitchFamily="18" charset="0"/>
              </a:rPr>
              <a:pPr/>
              <a:t>35</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4760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A7780F6-ECDB-4499-8A1E-41FCCA5CB14B}" type="slidenum">
              <a:rPr lang="en-US" altLang="en-US" sz="1200">
                <a:latin typeface="Times New Roman" panose="02020603050405020304" pitchFamily="18" charset="0"/>
              </a:rPr>
              <a:pPr/>
              <a:t>36</a:t>
            </a:fld>
            <a:endParaRPr lang="en-US" altLang="en-US" sz="1200">
              <a:latin typeface="Times New Roman" panose="02020603050405020304" pitchFamily="18"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3443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1BC1194-0AED-413A-8458-353F4AA8A263}" type="slidenum">
              <a:rPr lang="en-US" altLang="en-US" sz="1200">
                <a:latin typeface="Times New Roman" panose="02020603050405020304" pitchFamily="18" charset="0"/>
              </a:rPr>
              <a:pPr/>
              <a:t>37</a:t>
            </a:fld>
            <a:endParaRPr lang="en-US" altLang="en-US" sz="1200">
              <a:latin typeface="Times New Roman" panose="02020603050405020304"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8047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CE9BA87-0946-40EF-9CF1-65981044F5F1}" type="slidenum">
              <a:rPr lang="en-US" altLang="en-US" sz="1200">
                <a:latin typeface="Times New Roman" panose="02020603050405020304" pitchFamily="18" charset="0"/>
              </a:rPr>
              <a:pPr/>
              <a:t>38</a:t>
            </a:fld>
            <a:endParaRPr lang="en-US" altLang="en-US" sz="1200">
              <a:latin typeface="Times New Roman" panose="02020603050405020304"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472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48283F4-D500-4571-998F-006AB399577C}"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75738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4191D47-109F-4E58-A7AA-8AF7CE4BEE1E}" type="slidenum">
              <a:rPr lang="en-US" altLang="en-US" sz="1200">
                <a:latin typeface="Times New Roman" panose="02020603050405020304" pitchFamily="18" charset="0"/>
              </a:rPr>
              <a:pPr/>
              <a:t>39</a:t>
            </a:fld>
            <a:endParaRPr lang="en-US" altLang="en-US" sz="1200">
              <a:latin typeface="Times New Roman" panose="02020603050405020304" pitchFamily="18"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011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5DDDAA6-FB1B-4D7D-BD9B-11069651AE57}" type="slidenum">
              <a:rPr lang="en-US" altLang="en-US" sz="1200">
                <a:latin typeface="Times New Roman" panose="02020603050405020304" pitchFamily="18" charset="0"/>
              </a:rPr>
              <a:pPr/>
              <a:t>40</a:t>
            </a:fld>
            <a:endParaRPr lang="en-US" altLang="en-US" sz="1200">
              <a:latin typeface="Times New Roman" panose="02020603050405020304" pitchFamily="18"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35952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185B4A1-6960-4F1B-B2D6-08A9814A4E53}"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09922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583620A-08F6-49A0-846D-E96226DCEC47}"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4884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FCE0DF7-6A05-4995-82A9-2055F7A1F4E5}" type="slidenum">
              <a:rPr lang="en-US" altLang="en-US" sz="1200">
                <a:latin typeface="Times New Roman" panose="02020603050405020304" pitchFamily="18" charset="0"/>
              </a:rPr>
              <a:pPr/>
              <a:t>43</a:t>
            </a:fld>
            <a:endParaRPr lang="en-US" altLang="en-US" sz="1200">
              <a:latin typeface="Times New Roman" panose="02020603050405020304"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0410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C5ADD3B-24A2-4ADB-9D72-5A5C0A8DEC58}" type="slidenum">
              <a:rPr lang="en-US" altLang="en-US" sz="1200">
                <a:latin typeface="Times New Roman" panose="02020603050405020304" pitchFamily="18" charset="0"/>
              </a:rPr>
              <a:pPr/>
              <a:t>44</a:t>
            </a:fld>
            <a:endParaRPr lang="en-US" altLang="en-US" sz="1200">
              <a:latin typeface="Times New Roman" panose="02020603050405020304" pitchFamily="18"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95582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42D795F-DA65-4D1D-BFC3-A33AC7DA06CB}" type="slidenum">
              <a:rPr lang="en-US" altLang="en-US" sz="1200">
                <a:latin typeface="Times New Roman" panose="02020603050405020304" pitchFamily="18" charset="0"/>
              </a:rPr>
              <a:pPr/>
              <a:t>45</a:t>
            </a:fld>
            <a:endParaRPr lang="en-US" altLang="en-US" sz="1200">
              <a:latin typeface="Times New Roman" panose="02020603050405020304"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1977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ED65298-390E-4B98-8B28-CF144E95D407}" type="slidenum">
              <a:rPr lang="en-US" altLang="en-US" sz="1200">
                <a:latin typeface="Times New Roman" panose="02020603050405020304" pitchFamily="18" charset="0"/>
              </a:rPr>
              <a:pPr/>
              <a:t>46</a:t>
            </a:fld>
            <a:endParaRPr lang="en-US" altLang="en-US" sz="1200">
              <a:latin typeface="Times New Roman" panose="02020603050405020304"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5311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C8FBB3D-DA11-4A33-A1E7-6FB4869E0164}" type="slidenum">
              <a:rPr lang="en-US" altLang="en-US" sz="1200">
                <a:latin typeface="Times New Roman" panose="02020603050405020304" pitchFamily="18" charset="0"/>
              </a:rPr>
              <a:pPr/>
              <a:t>47</a:t>
            </a:fld>
            <a:endParaRPr lang="en-US" altLang="en-US" sz="1200">
              <a:latin typeface="Times New Roman" panose="02020603050405020304"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715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93E8B95-2BA0-4928-8378-B7E68F09E8DE}" type="slidenum">
              <a:rPr lang="en-US" altLang="en-US" sz="1200">
                <a:latin typeface="Times New Roman" panose="02020603050405020304" pitchFamily="18" charset="0"/>
              </a:rPr>
              <a:pPr/>
              <a:t>48</a:t>
            </a:fld>
            <a:endParaRPr lang="en-US" altLang="en-US" sz="1200">
              <a:latin typeface="Times New Roman" panose="02020603050405020304"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9212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3603A47-A9B8-4036-B35F-4E7677BD5663}"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74677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FAA2869-6F37-4D2F-8D3E-1F22A186ACB3}" type="slidenum">
              <a:rPr lang="en-US" altLang="en-US" sz="1200">
                <a:latin typeface="Times New Roman" panose="02020603050405020304" pitchFamily="18" charset="0"/>
              </a:rPr>
              <a:pPr/>
              <a:t>49</a:t>
            </a:fld>
            <a:endParaRPr lang="en-US" altLang="en-US" sz="1200">
              <a:latin typeface="Times New Roman" panose="02020603050405020304"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1149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B345C75-BA1E-4681-B867-FBC15A70D81C}" type="slidenum">
              <a:rPr lang="en-US" altLang="en-US" sz="1200">
                <a:latin typeface="Times New Roman" panose="02020603050405020304" pitchFamily="18" charset="0"/>
              </a:rPr>
              <a:pPr/>
              <a:t>50</a:t>
            </a:fld>
            <a:endParaRPr lang="en-US" altLang="en-US" sz="1200">
              <a:latin typeface="Times New Roman" panose="02020603050405020304"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67663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DF31757-BF52-4C86-BCC0-6D3E96C24760}" type="slidenum">
              <a:rPr lang="en-US" altLang="en-US" sz="1200">
                <a:latin typeface="Times New Roman" panose="02020603050405020304" pitchFamily="18" charset="0"/>
              </a:rPr>
              <a:pPr/>
              <a:t>51</a:t>
            </a:fld>
            <a:endParaRPr lang="en-US" altLang="en-US" sz="1200">
              <a:latin typeface="Times New Roman" panose="02020603050405020304"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1595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F6FCB44-E1F1-4018-BD1D-5B27AA23ABC1}" type="slidenum">
              <a:rPr lang="en-US" altLang="en-US" sz="1200">
                <a:latin typeface="Times New Roman" panose="02020603050405020304" pitchFamily="18" charset="0"/>
              </a:rPr>
              <a:pPr/>
              <a:t>52</a:t>
            </a:fld>
            <a:endParaRPr lang="en-US" altLang="en-US" sz="1200">
              <a:latin typeface="Times New Roman" panose="02020603050405020304"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4414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2D0D9ED-520F-4961-A523-E1A02842797B}" type="slidenum">
              <a:rPr lang="en-US" altLang="en-US" sz="1200">
                <a:latin typeface="Times New Roman" panose="02020603050405020304" pitchFamily="18" charset="0"/>
              </a:rPr>
              <a:pPr/>
              <a:t>53</a:t>
            </a:fld>
            <a:endParaRPr lang="en-US" altLang="en-US" sz="1200">
              <a:latin typeface="Times New Roman" panose="02020603050405020304" pitchFamily="18"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834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42A8D16-79D4-4EB6-8CEA-B36DDA754F24}" type="slidenum">
              <a:rPr lang="en-US" altLang="en-US" sz="1200">
                <a:latin typeface="Times New Roman" panose="02020603050405020304" pitchFamily="18" charset="0"/>
              </a:rPr>
              <a:pPr/>
              <a:t>54</a:t>
            </a:fld>
            <a:endParaRPr lang="en-US" altLang="en-US" sz="1200">
              <a:latin typeface="Times New Roman" panose="02020603050405020304"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2422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5C85A5B-E9B5-4163-89C8-35C991A0DBB4}" type="slidenum">
              <a:rPr lang="en-US" altLang="en-US" sz="1200">
                <a:latin typeface="Times New Roman" panose="02020603050405020304" pitchFamily="18" charset="0"/>
              </a:rPr>
              <a:pPr/>
              <a:t>56</a:t>
            </a:fld>
            <a:endParaRPr lang="en-US" altLang="en-US" sz="1200">
              <a:latin typeface="Times New Roman" panose="02020603050405020304"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99320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5C85A5B-E9B5-4163-89C8-35C991A0DBB4}" type="slidenum">
              <a:rPr lang="en-US" altLang="en-US" sz="1200">
                <a:latin typeface="Times New Roman" panose="02020603050405020304" pitchFamily="18" charset="0"/>
              </a:rPr>
              <a:pPr/>
              <a:t>57</a:t>
            </a:fld>
            <a:endParaRPr lang="en-US" altLang="en-US" sz="1200">
              <a:latin typeface="Times New Roman" panose="02020603050405020304"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1420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B61A86-E652-4464-9F8A-7090A19B63E8}" type="slidenum">
              <a:rPr lang="en-US" altLang="en-US" sz="1200">
                <a:latin typeface="Times New Roman" panose="02020603050405020304" pitchFamily="18" charset="0"/>
              </a:rPr>
              <a:pPr/>
              <a:t>5</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0902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0BC3A596-E6E6-45A3-B84F-07362CB27398}" type="slidenum">
              <a:rPr lang="en-US" altLang="en-US" sz="1200">
                <a:latin typeface="Times New Roman" panose="02020603050405020304" pitchFamily="18" charset="0"/>
              </a:rPr>
              <a:pPr algn="r"/>
              <a:t>6</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9578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42E1CD76-094D-4C9E-BC2B-390C0487D597}" type="slidenum">
              <a:rPr lang="en-US" altLang="en-US" sz="1200">
                <a:latin typeface="Times New Roman" panose="02020603050405020304" pitchFamily="18" charset="0"/>
              </a:rPr>
              <a:pPr algn="r"/>
              <a:t>7</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98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87C14AB-33E0-4FD8-A7BE-6778F99ABC4D}" type="slidenum">
              <a:rPr lang="en-US" altLang="en-US" sz="1200">
                <a:latin typeface="Times New Roman" panose="02020603050405020304" pitchFamily="18" charset="0"/>
              </a:rPr>
              <a:pPr/>
              <a:t>8</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1089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7866594-44D5-4EDC-BB6A-04607D22D8C2}" type="slidenum">
              <a:rPr lang="en-US" altLang="en-US" sz="1200">
                <a:latin typeface="Times New Roman" panose="02020603050405020304" pitchFamily="18" charset="0"/>
              </a:rPr>
              <a:pPr/>
              <a:t>9</a:t>
            </a:fld>
            <a:endParaRPr lang="en-US" altLang="en-US" sz="120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6257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
        <p:cNvGrpSpPr/>
        <p:nvPr/>
      </p:nvGrpSpPr>
      <p:grpSpPr>
        <a:xfrm>
          <a:off x="0" y="0"/>
          <a:ext cx="0" cy="0"/>
          <a:chOff x="0" y="0"/>
          <a:chExt cx="0" cy="0"/>
        </a:xfrm>
      </p:grpSpPr>
      <p:pic>
        <p:nvPicPr>
          <p:cNvPr id="13" name="Google Shape;13;p20"/>
          <p:cNvPicPr preferRelativeResize="0"/>
          <p:nvPr/>
        </p:nvPicPr>
        <p:blipFill rotWithShape="1">
          <a:blip r:embed="rId2">
            <a:alphaModFix/>
          </a:blip>
          <a:srcRect t="3185" b="1178"/>
          <a:stretch/>
        </p:blipFill>
        <p:spPr>
          <a:xfrm>
            <a:off x="1" y="0"/>
            <a:ext cx="12192000" cy="6858000"/>
          </a:xfrm>
          <a:prstGeom prst="rect">
            <a:avLst/>
          </a:prstGeom>
          <a:solidFill>
            <a:schemeClr val="lt1"/>
          </a:solidFill>
          <a:ln>
            <a:noFill/>
          </a:ln>
        </p:spPr>
      </p:pic>
      <p:pic>
        <p:nvPicPr>
          <p:cNvPr id="14" name="Google Shape;14;p20"/>
          <p:cNvPicPr preferRelativeResize="0"/>
          <p:nvPr/>
        </p:nvPicPr>
        <p:blipFill rotWithShape="1">
          <a:blip r:embed="rId3">
            <a:alphaModFix/>
          </a:blip>
          <a:srcRect/>
          <a:stretch/>
        </p:blipFill>
        <p:spPr>
          <a:xfrm>
            <a:off x="0" y="0"/>
            <a:ext cx="9144441" cy="6858331"/>
          </a:xfrm>
          <a:prstGeom prst="rect">
            <a:avLst/>
          </a:prstGeom>
          <a:noFill/>
          <a:ln>
            <a:noFill/>
          </a:ln>
        </p:spPr>
      </p:pic>
      <p:pic>
        <p:nvPicPr>
          <p:cNvPr id="15" name="Google Shape;15;p20"/>
          <p:cNvPicPr preferRelativeResize="0"/>
          <p:nvPr/>
        </p:nvPicPr>
        <p:blipFill rotWithShape="1">
          <a:blip r:embed="rId4">
            <a:alphaModFix/>
          </a:blip>
          <a:srcRect/>
          <a:stretch/>
        </p:blipFill>
        <p:spPr>
          <a:xfrm>
            <a:off x="2514600" y="2550646"/>
            <a:ext cx="9680189" cy="1792754"/>
          </a:xfrm>
          <a:prstGeom prst="rect">
            <a:avLst/>
          </a:prstGeom>
          <a:noFill/>
          <a:ln>
            <a:noFill/>
          </a:ln>
        </p:spPr>
      </p:pic>
      <p:pic>
        <p:nvPicPr>
          <p:cNvPr id="16" name="Google Shape;16;p20"/>
          <p:cNvPicPr preferRelativeResize="0"/>
          <p:nvPr/>
        </p:nvPicPr>
        <p:blipFill rotWithShape="1">
          <a:blip r:embed="rId5">
            <a:alphaModFix/>
          </a:blip>
          <a:srcRect/>
          <a:stretch/>
        </p:blipFill>
        <p:spPr>
          <a:xfrm>
            <a:off x="-4" y="-447353"/>
            <a:ext cx="10744203" cy="8058153"/>
          </a:xfrm>
          <a:prstGeom prst="rect">
            <a:avLst/>
          </a:prstGeom>
          <a:noFill/>
          <a:ln>
            <a:noFill/>
          </a:ln>
        </p:spPr>
      </p:pic>
      <p:sp>
        <p:nvSpPr>
          <p:cNvPr id="17" name="Google Shape;17;p20"/>
          <p:cNvSpPr txBox="1">
            <a:spLocks noGrp="1"/>
          </p:cNvSpPr>
          <p:nvPr>
            <p:ph type="ctrTitle"/>
          </p:nvPr>
        </p:nvSpPr>
        <p:spPr>
          <a:xfrm>
            <a:off x="4572000" y="2549769"/>
            <a:ext cx="7330831" cy="1600725"/>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0"/>
          <p:cNvSpPr txBox="1">
            <a:spLocks noGrp="1"/>
          </p:cNvSpPr>
          <p:nvPr>
            <p:ph type="subTitle" idx="1"/>
          </p:nvPr>
        </p:nvSpPr>
        <p:spPr>
          <a:xfrm>
            <a:off x="5908431" y="4452630"/>
            <a:ext cx="5994400" cy="34332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1000"/>
              </a:spcBef>
              <a:spcAft>
                <a:spcPts val="0"/>
              </a:spcAft>
              <a:buClr>
                <a:srgbClr val="1C1573"/>
              </a:buClr>
              <a:buSzPts val="1700"/>
              <a:buNone/>
              <a:defRPr sz="1700" b="1">
                <a:solidFill>
                  <a:srgbClr val="1C1573"/>
                </a:solidFill>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19" name="Google Shape;19;p20"/>
          <p:cNvPicPr preferRelativeResize="0"/>
          <p:nvPr/>
        </p:nvPicPr>
        <p:blipFill rotWithShape="1">
          <a:blip r:embed="rId6">
            <a:alphaModFix/>
          </a:blip>
          <a:srcRect/>
          <a:stretch/>
        </p:blipFill>
        <p:spPr>
          <a:xfrm>
            <a:off x="8523299" y="896875"/>
            <a:ext cx="3096631" cy="1084325"/>
          </a:xfrm>
          <a:prstGeom prst="rect">
            <a:avLst/>
          </a:prstGeom>
          <a:noFill/>
          <a:ln>
            <a:noFill/>
          </a:ln>
        </p:spPr>
      </p:pic>
      <p:pic>
        <p:nvPicPr>
          <p:cNvPr id="20" name="Google Shape;20;p20"/>
          <p:cNvPicPr preferRelativeResize="0"/>
          <p:nvPr/>
        </p:nvPicPr>
        <p:blipFill rotWithShape="1">
          <a:blip r:embed="rId7">
            <a:alphaModFix/>
          </a:blip>
          <a:srcRect/>
          <a:stretch/>
        </p:blipFill>
        <p:spPr>
          <a:xfrm>
            <a:off x="6778116" y="4800600"/>
            <a:ext cx="5124715" cy="21336"/>
          </a:xfrm>
          <a:prstGeom prst="rect">
            <a:avLst/>
          </a:prstGeom>
          <a:noFill/>
          <a:ln>
            <a:noFill/>
          </a:ln>
        </p:spPr>
      </p:pic>
      <p:sp>
        <p:nvSpPr>
          <p:cNvPr id="21" name="Google Shape;21;p20"/>
          <p:cNvSpPr txBox="1">
            <a:spLocks noGrp="1"/>
          </p:cNvSpPr>
          <p:nvPr>
            <p:ph type="body" idx="2"/>
          </p:nvPr>
        </p:nvSpPr>
        <p:spPr>
          <a:xfrm>
            <a:off x="5189412" y="4826977"/>
            <a:ext cx="6713419" cy="1108563"/>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0"/>
              </a:spcBef>
              <a:spcAft>
                <a:spcPts val="0"/>
              </a:spcAft>
              <a:buClr>
                <a:srgbClr val="1C1573"/>
              </a:buClr>
              <a:buSzPts val="1700"/>
              <a:buNone/>
              <a:defRPr sz="1700">
                <a:solidFill>
                  <a:srgbClr val="1C1573"/>
                </a:solidFill>
                <a:latin typeface="Helvetica Neue"/>
                <a:ea typeface="Helvetica Neue"/>
                <a:cs typeface="Helvetica Neue"/>
                <a:sym typeface="Helvetica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200"/>
                                        <p:tgtEl>
                                          <p:spTgt spid="14"/>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300"/>
                                        <p:tgtEl>
                                          <p:spTgt spid="1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4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
                                        <p:tgtEl>
                                          <p:spTgt spid="17"/>
                                        </p:tgtEl>
                                      </p:cBhvr>
                                    </p:animEffect>
                                  </p:childTnLst>
                                </p:cTn>
                              </p:par>
                              <p:par>
                                <p:cTn id="27" presetID="10" presetClass="entr" presetSubtype="0" fill="hold" nodeType="withEffect">
                                  <p:stCondLst>
                                    <p:cond delay="80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100"/>
                                        <p:tgtEl>
                                          <p:spTgt spid="18">
                                            <p:txEl>
                                              <p:pRg st="0" end="0"/>
                                            </p:txEl>
                                          </p:spTgt>
                                        </p:tgtEl>
                                      </p:cBhvr>
                                    </p:animEffect>
                                  </p:childTnLst>
                                </p:cTn>
                              </p:par>
                              <p:par>
                                <p:cTn id="30" presetID="10" presetClass="entr" presetSubtype="0" fill="hold" nodeType="withEffect">
                                  <p:stCondLst>
                                    <p:cond delay="800"/>
                                  </p:stCondLst>
                                  <p:childTnLst>
                                    <p:set>
                                      <p:cBhvr>
                                        <p:cTn id="31" dur="1" fill="hold">
                                          <p:stCondLst>
                                            <p:cond delay="0"/>
                                          </p:stCondLst>
                                        </p:cTn>
                                        <p:tgtEl>
                                          <p:spTgt spid="18">
                                            <p:txEl>
                                              <p:pRg st="1" end="1"/>
                                            </p:txEl>
                                          </p:spTgt>
                                        </p:tgtEl>
                                        <p:attrNameLst>
                                          <p:attrName>style.visibility</p:attrName>
                                        </p:attrNameLst>
                                      </p:cBhvr>
                                      <p:to>
                                        <p:strVal val="visible"/>
                                      </p:to>
                                    </p:set>
                                    <p:animEffect transition="in" filter="fade">
                                      <p:cBhvr>
                                        <p:cTn id="32" dur="100"/>
                                        <p:tgtEl>
                                          <p:spTgt spid="18">
                                            <p:txEl>
                                              <p:pRg st="1" end="1"/>
                                            </p:txEl>
                                          </p:spTgt>
                                        </p:tgtEl>
                                      </p:cBhvr>
                                    </p:animEffect>
                                  </p:childTnLst>
                                </p:cTn>
                              </p:par>
                              <p:par>
                                <p:cTn id="33" presetID="10" presetClass="entr" presetSubtype="0" fill="hold" nodeType="withEffect">
                                  <p:stCondLst>
                                    <p:cond delay="800"/>
                                  </p:stCondLst>
                                  <p:childTnLst>
                                    <p:set>
                                      <p:cBhvr>
                                        <p:cTn id="34" dur="1" fill="hold">
                                          <p:stCondLst>
                                            <p:cond delay="0"/>
                                          </p:stCondLst>
                                        </p:cTn>
                                        <p:tgtEl>
                                          <p:spTgt spid="18">
                                            <p:txEl>
                                              <p:pRg st="2" end="2"/>
                                            </p:txEl>
                                          </p:spTgt>
                                        </p:tgtEl>
                                        <p:attrNameLst>
                                          <p:attrName>style.visibility</p:attrName>
                                        </p:attrNameLst>
                                      </p:cBhvr>
                                      <p:to>
                                        <p:strVal val="visible"/>
                                      </p:to>
                                    </p:set>
                                    <p:animEffect transition="in" filter="fade">
                                      <p:cBhvr>
                                        <p:cTn id="35" dur="100"/>
                                        <p:tgtEl>
                                          <p:spTgt spid="18">
                                            <p:txEl>
                                              <p:pRg st="2" end="2"/>
                                            </p:txEl>
                                          </p:spTgt>
                                        </p:tgtEl>
                                      </p:cBhvr>
                                    </p:animEffect>
                                  </p:childTnLst>
                                </p:cTn>
                              </p:par>
                              <p:par>
                                <p:cTn id="36" presetID="10" presetClass="entr" presetSubtype="0" fill="hold" nodeType="withEffect">
                                  <p:stCondLst>
                                    <p:cond delay="800"/>
                                  </p:stCondLst>
                                  <p:childTnLst>
                                    <p:set>
                                      <p:cBhvr>
                                        <p:cTn id="37" dur="1" fill="hold">
                                          <p:stCondLst>
                                            <p:cond delay="0"/>
                                          </p:stCondLst>
                                        </p:cTn>
                                        <p:tgtEl>
                                          <p:spTgt spid="18">
                                            <p:txEl>
                                              <p:pRg st="3" end="3"/>
                                            </p:txEl>
                                          </p:spTgt>
                                        </p:tgtEl>
                                        <p:attrNameLst>
                                          <p:attrName>style.visibility</p:attrName>
                                        </p:attrNameLst>
                                      </p:cBhvr>
                                      <p:to>
                                        <p:strVal val="visible"/>
                                      </p:to>
                                    </p:set>
                                    <p:animEffect transition="in" filter="fade">
                                      <p:cBhvr>
                                        <p:cTn id="38" dur="100"/>
                                        <p:tgtEl>
                                          <p:spTgt spid="18">
                                            <p:txEl>
                                              <p:pRg st="3" end="3"/>
                                            </p:txEl>
                                          </p:spTgt>
                                        </p:tgtEl>
                                      </p:cBhvr>
                                    </p:animEffect>
                                  </p:childTnLst>
                                </p:cTn>
                              </p:par>
                              <p:par>
                                <p:cTn id="39" presetID="10" presetClass="entr" presetSubtype="0" fill="hold" nodeType="withEffect">
                                  <p:stCondLst>
                                    <p:cond delay="800"/>
                                  </p:stCondLst>
                                  <p:childTnLst>
                                    <p:set>
                                      <p:cBhvr>
                                        <p:cTn id="40" dur="1" fill="hold">
                                          <p:stCondLst>
                                            <p:cond delay="0"/>
                                          </p:stCondLst>
                                        </p:cTn>
                                        <p:tgtEl>
                                          <p:spTgt spid="18">
                                            <p:txEl>
                                              <p:pRg st="4" end="4"/>
                                            </p:txEl>
                                          </p:spTgt>
                                        </p:tgtEl>
                                        <p:attrNameLst>
                                          <p:attrName>style.visibility</p:attrName>
                                        </p:attrNameLst>
                                      </p:cBhvr>
                                      <p:to>
                                        <p:strVal val="visible"/>
                                      </p:to>
                                    </p:set>
                                    <p:animEffect transition="in" filter="fade">
                                      <p:cBhvr>
                                        <p:cTn id="41" dur="100"/>
                                        <p:tgtEl>
                                          <p:spTgt spid="18">
                                            <p:txEl>
                                              <p:pRg st="4" end="4"/>
                                            </p:txEl>
                                          </p:spTgt>
                                        </p:tgtEl>
                                      </p:cBhvr>
                                    </p:animEffect>
                                  </p:childTnLst>
                                </p:cTn>
                              </p:par>
                              <p:par>
                                <p:cTn id="42" presetID="10" presetClass="entr" presetSubtype="0" fill="hold" nodeType="withEffect">
                                  <p:stCondLst>
                                    <p:cond delay="800"/>
                                  </p:stCondLst>
                                  <p:childTnLst>
                                    <p:set>
                                      <p:cBhvr>
                                        <p:cTn id="43" dur="1" fill="hold">
                                          <p:stCondLst>
                                            <p:cond delay="0"/>
                                          </p:stCondLst>
                                        </p:cTn>
                                        <p:tgtEl>
                                          <p:spTgt spid="18">
                                            <p:txEl>
                                              <p:pRg st="5" end="5"/>
                                            </p:txEl>
                                          </p:spTgt>
                                        </p:tgtEl>
                                        <p:attrNameLst>
                                          <p:attrName>style.visibility</p:attrName>
                                        </p:attrNameLst>
                                      </p:cBhvr>
                                      <p:to>
                                        <p:strVal val="visible"/>
                                      </p:to>
                                    </p:set>
                                    <p:animEffect transition="in" filter="fade">
                                      <p:cBhvr>
                                        <p:cTn id="44" dur="100"/>
                                        <p:tgtEl>
                                          <p:spTgt spid="18">
                                            <p:txEl>
                                              <p:pRg st="5" end="5"/>
                                            </p:txEl>
                                          </p:spTgt>
                                        </p:tgtEl>
                                      </p:cBhvr>
                                    </p:animEffect>
                                  </p:childTnLst>
                                </p:cTn>
                              </p:par>
                              <p:par>
                                <p:cTn id="45" presetID="10" presetClass="entr" presetSubtype="0" fill="hold" nodeType="withEffect">
                                  <p:stCondLst>
                                    <p:cond delay="800"/>
                                  </p:stCondLst>
                                  <p:childTnLst>
                                    <p:set>
                                      <p:cBhvr>
                                        <p:cTn id="46" dur="1" fill="hold">
                                          <p:stCondLst>
                                            <p:cond delay="0"/>
                                          </p:stCondLst>
                                        </p:cTn>
                                        <p:tgtEl>
                                          <p:spTgt spid="18">
                                            <p:txEl>
                                              <p:pRg st="6" end="6"/>
                                            </p:txEl>
                                          </p:spTgt>
                                        </p:tgtEl>
                                        <p:attrNameLst>
                                          <p:attrName>style.visibility</p:attrName>
                                        </p:attrNameLst>
                                      </p:cBhvr>
                                      <p:to>
                                        <p:strVal val="visible"/>
                                      </p:to>
                                    </p:set>
                                    <p:animEffect transition="in" filter="fade">
                                      <p:cBhvr>
                                        <p:cTn id="47" dur="100"/>
                                        <p:tgtEl>
                                          <p:spTgt spid="18">
                                            <p:txEl>
                                              <p:pRg st="6" end="6"/>
                                            </p:txEl>
                                          </p:spTgt>
                                        </p:tgtEl>
                                      </p:cBhvr>
                                    </p:animEffect>
                                  </p:childTnLst>
                                </p:cTn>
                              </p:par>
                              <p:par>
                                <p:cTn id="48" presetID="10" presetClass="entr" presetSubtype="0" fill="hold" nodeType="withEffect">
                                  <p:stCondLst>
                                    <p:cond delay="800"/>
                                  </p:stCondLst>
                                  <p:childTnLst>
                                    <p:set>
                                      <p:cBhvr>
                                        <p:cTn id="49" dur="1" fill="hold">
                                          <p:stCondLst>
                                            <p:cond delay="0"/>
                                          </p:stCondLst>
                                        </p:cTn>
                                        <p:tgtEl>
                                          <p:spTgt spid="18">
                                            <p:txEl>
                                              <p:pRg st="7" end="7"/>
                                            </p:txEl>
                                          </p:spTgt>
                                        </p:tgtEl>
                                        <p:attrNameLst>
                                          <p:attrName>style.visibility</p:attrName>
                                        </p:attrNameLst>
                                      </p:cBhvr>
                                      <p:to>
                                        <p:strVal val="visible"/>
                                      </p:to>
                                    </p:set>
                                    <p:animEffect transition="in" filter="fade">
                                      <p:cBhvr>
                                        <p:cTn id="50" dur="100"/>
                                        <p:tgtEl>
                                          <p:spTgt spid="18">
                                            <p:txEl>
                                              <p:pRg st="7" end="7"/>
                                            </p:txEl>
                                          </p:spTgt>
                                        </p:tgtEl>
                                      </p:cBhvr>
                                    </p:animEffect>
                                  </p:childTnLst>
                                </p:cTn>
                              </p:par>
                              <p:par>
                                <p:cTn id="51" presetID="10" presetClass="entr" presetSubtype="0" fill="hold" nodeType="withEffect">
                                  <p:stCondLst>
                                    <p:cond delay="800"/>
                                  </p:stCondLst>
                                  <p:childTnLst>
                                    <p:set>
                                      <p:cBhvr>
                                        <p:cTn id="52" dur="1" fill="hold">
                                          <p:stCondLst>
                                            <p:cond delay="0"/>
                                          </p:stCondLst>
                                        </p:cTn>
                                        <p:tgtEl>
                                          <p:spTgt spid="18">
                                            <p:txEl>
                                              <p:pRg st="8" end="8"/>
                                            </p:txEl>
                                          </p:spTgt>
                                        </p:tgtEl>
                                        <p:attrNameLst>
                                          <p:attrName>style.visibility</p:attrName>
                                        </p:attrNameLst>
                                      </p:cBhvr>
                                      <p:to>
                                        <p:strVal val="visible"/>
                                      </p:to>
                                    </p:set>
                                    <p:animEffect transition="in" filter="fade">
                                      <p:cBhvr>
                                        <p:cTn id="53" dur="100"/>
                                        <p:tgtEl>
                                          <p:spTgt spid="18">
                                            <p:txEl>
                                              <p:pRg st="8" end="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xEl>
                                              <p:pRg st="1" end="1"/>
                                            </p:txEl>
                                          </p:spTgt>
                                        </p:tgtEl>
                                        <p:attrNameLst>
                                          <p:attrName>style.visibility</p:attrName>
                                        </p:attrNameLst>
                                      </p:cBhvr>
                                      <p:to>
                                        <p:strVal val="visible"/>
                                      </p:to>
                                    </p:set>
                                    <p:animEffect transition="in" filter="fade">
                                      <p:cBhvr>
                                        <p:cTn id="59" dur="500"/>
                                        <p:tgtEl>
                                          <p:spTgt spid="21">
                                            <p:txEl>
                                              <p:pRg st="1" end="1"/>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xEl>
                                              <p:pRg st="2" end="2"/>
                                            </p:txEl>
                                          </p:spTgt>
                                        </p:tgtEl>
                                        <p:attrNameLst>
                                          <p:attrName>style.visibility</p:attrName>
                                        </p:attrNameLst>
                                      </p:cBhvr>
                                      <p:to>
                                        <p:strVal val="visible"/>
                                      </p:to>
                                    </p:set>
                                    <p:animEffect transition="in" filter="fade">
                                      <p:cBhvr>
                                        <p:cTn id="62" dur="500"/>
                                        <p:tgtEl>
                                          <p:spTgt spid="21">
                                            <p:txEl>
                                              <p:pRg st="2" end="2"/>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1">
                                            <p:txEl>
                                              <p:pRg st="3" end="3"/>
                                            </p:txEl>
                                          </p:spTgt>
                                        </p:tgtEl>
                                        <p:attrNameLst>
                                          <p:attrName>style.visibility</p:attrName>
                                        </p:attrNameLst>
                                      </p:cBhvr>
                                      <p:to>
                                        <p:strVal val="visible"/>
                                      </p:to>
                                    </p:set>
                                    <p:animEffect transition="in" filter="fade">
                                      <p:cBhvr>
                                        <p:cTn id="65" dur="500"/>
                                        <p:tgtEl>
                                          <p:spTgt spid="21">
                                            <p:txEl>
                                              <p:pRg st="3" end="3"/>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1">
                                            <p:txEl>
                                              <p:pRg st="4" end="4"/>
                                            </p:txEl>
                                          </p:spTgt>
                                        </p:tgtEl>
                                        <p:attrNameLst>
                                          <p:attrName>style.visibility</p:attrName>
                                        </p:attrNameLst>
                                      </p:cBhvr>
                                      <p:to>
                                        <p:strVal val="visible"/>
                                      </p:to>
                                    </p:set>
                                    <p:animEffect transition="in" filter="fade">
                                      <p:cBhvr>
                                        <p:cTn id="68" dur="500"/>
                                        <p:tgtEl>
                                          <p:spTgt spid="21">
                                            <p:txEl>
                                              <p:pRg st="4" end="4"/>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xEl>
                                              <p:pRg st="5" end="5"/>
                                            </p:txEl>
                                          </p:spTgt>
                                        </p:tgtEl>
                                        <p:attrNameLst>
                                          <p:attrName>style.visibility</p:attrName>
                                        </p:attrNameLst>
                                      </p:cBhvr>
                                      <p:to>
                                        <p:strVal val="visible"/>
                                      </p:to>
                                    </p:set>
                                    <p:animEffect transition="in" filter="fade">
                                      <p:cBhvr>
                                        <p:cTn id="71" dur="500"/>
                                        <p:tgtEl>
                                          <p:spTgt spid="21">
                                            <p:txEl>
                                              <p:pRg st="5" end="5"/>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xEl>
                                              <p:pRg st="6" end="6"/>
                                            </p:txEl>
                                          </p:spTgt>
                                        </p:tgtEl>
                                        <p:attrNameLst>
                                          <p:attrName>style.visibility</p:attrName>
                                        </p:attrNameLst>
                                      </p:cBhvr>
                                      <p:to>
                                        <p:strVal val="visible"/>
                                      </p:to>
                                    </p:set>
                                    <p:animEffect transition="in" filter="fade">
                                      <p:cBhvr>
                                        <p:cTn id="74" dur="500"/>
                                        <p:tgtEl>
                                          <p:spTgt spid="21">
                                            <p:txEl>
                                              <p:pRg st="6" end="6"/>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1">
                                            <p:txEl>
                                              <p:pRg st="7" end="7"/>
                                            </p:txEl>
                                          </p:spTgt>
                                        </p:tgtEl>
                                        <p:attrNameLst>
                                          <p:attrName>style.visibility</p:attrName>
                                        </p:attrNameLst>
                                      </p:cBhvr>
                                      <p:to>
                                        <p:strVal val="visible"/>
                                      </p:to>
                                    </p:set>
                                    <p:animEffect transition="in" filter="fade">
                                      <p:cBhvr>
                                        <p:cTn id="77" dur="500"/>
                                        <p:tgtEl>
                                          <p:spTgt spid="21">
                                            <p:txEl>
                                              <p:pRg st="7" end="7"/>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21">
                                            <p:txEl>
                                              <p:pRg st="8" end="8"/>
                                            </p:txEl>
                                          </p:spTgt>
                                        </p:tgtEl>
                                        <p:attrNameLst>
                                          <p:attrName>style.visibility</p:attrName>
                                        </p:attrNameLst>
                                      </p:cBhvr>
                                      <p:to>
                                        <p:strVal val="visible"/>
                                      </p:to>
                                    </p:set>
                                    <p:animEffect transition="in" filter="fade">
                                      <p:cBhvr>
                                        <p:cTn id="80"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29"/>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9"/>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1" name="Google Shape;131;p29"/>
          <p:cNvSpPr txBox="1">
            <a:spLocks noGrp="1"/>
          </p:cNvSpPr>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8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7740417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9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9627055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9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9921207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9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1445650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9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1401934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9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8789199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9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7090735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9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43090380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9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54552125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9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71987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32"/>
        <p:cNvGrpSpPr/>
        <p:nvPr/>
      </p:nvGrpSpPr>
      <p:grpSpPr>
        <a:xfrm>
          <a:off x="0" y="0"/>
          <a:ext cx="0" cy="0"/>
          <a:chOff x="0" y="0"/>
          <a:chExt cx="0" cy="0"/>
        </a:xfrm>
      </p:grpSpPr>
      <p:sp>
        <p:nvSpPr>
          <p:cNvPr id="133" name="Google Shape;133;p30"/>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34" name="Google Shape;134;p30"/>
          <p:cNvGrpSpPr/>
          <p:nvPr/>
        </p:nvGrpSpPr>
        <p:grpSpPr>
          <a:xfrm>
            <a:off x="2779184" y="6550026"/>
            <a:ext cx="9412817" cy="49213"/>
            <a:chOff x="2083888" y="6550671"/>
            <a:chExt cx="7060112" cy="48665"/>
          </a:xfrm>
        </p:grpSpPr>
        <p:sp>
          <p:nvSpPr>
            <p:cNvPr id="135" name="Google Shape;135;p3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3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3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8" name="Google Shape;138;p30"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39" name="Google Shape;139;p30"/>
          <p:cNvGrpSpPr/>
          <p:nvPr/>
        </p:nvGrpSpPr>
        <p:grpSpPr>
          <a:xfrm>
            <a:off x="2844800" y="6553200"/>
            <a:ext cx="9347201" cy="46038"/>
            <a:chOff x="1905000" y="6553200"/>
            <a:chExt cx="7010400" cy="45719"/>
          </a:xfrm>
        </p:grpSpPr>
        <p:sp>
          <p:nvSpPr>
            <p:cNvPr id="140" name="Google Shape;140;p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43" name="Google Shape;143;p30"/>
          <p:cNvGrpSpPr/>
          <p:nvPr/>
        </p:nvGrpSpPr>
        <p:grpSpPr>
          <a:xfrm>
            <a:off x="0" y="1295400"/>
            <a:ext cx="9347201" cy="46038"/>
            <a:chOff x="1905000" y="6553200"/>
            <a:chExt cx="7010400" cy="45719"/>
          </a:xfrm>
        </p:grpSpPr>
        <p:sp>
          <p:nvSpPr>
            <p:cNvPr id="144" name="Google Shape;144;p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47" name="Google Shape;147;p30"/>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0"/>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9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1699523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0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5033220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0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9477279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0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9876102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0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1804803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0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08954475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0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5286873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0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04212419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0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1257906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0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600334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49"/>
        <p:cNvGrpSpPr/>
        <p:nvPr/>
      </p:nvGrpSpPr>
      <p:grpSpPr>
        <a:xfrm>
          <a:off x="0" y="0"/>
          <a:ext cx="0" cy="0"/>
          <a:chOff x="0" y="0"/>
          <a:chExt cx="0" cy="0"/>
        </a:xfrm>
      </p:grpSpPr>
      <p:sp>
        <p:nvSpPr>
          <p:cNvPr id="150" name="Google Shape;150;p31"/>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51" name="Google Shape;151;p31"/>
          <p:cNvGrpSpPr/>
          <p:nvPr/>
        </p:nvGrpSpPr>
        <p:grpSpPr>
          <a:xfrm>
            <a:off x="2779184" y="6550026"/>
            <a:ext cx="9412817" cy="49213"/>
            <a:chOff x="2083888" y="6550671"/>
            <a:chExt cx="7060112" cy="48665"/>
          </a:xfrm>
        </p:grpSpPr>
        <p:sp>
          <p:nvSpPr>
            <p:cNvPr id="152" name="Google Shape;152;p3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3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3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55" name="Google Shape;155;p31"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56" name="Google Shape;156;p31"/>
          <p:cNvGrpSpPr/>
          <p:nvPr/>
        </p:nvGrpSpPr>
        <p:grpSpPr>
          <a:xfrm>
            <a:off x="2844800" y="6553200"/>
            <a:ext cx="9347201" cy="46038"/>
            <a:chOff x="1905000" y="6553200"/>
            <a:chExt cx="7010400" cy="45719"/>
          </a:xfrm>
        </p:grpSpPr>
        <p:sp>
          <p:nvSpPr>
            <p:cNvPr id="157" name="Google Shape;157;p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60" name="Google Shape;160;p31"/>
          <p:cNvGrpSpPr/>
          <p:nvPr/>
        </p:nvGrpSpPr>
        <p:grpSpPr>
          <a:xfrm>
            <a:off x="0" y="1295400"/>
            <a:ext cx="9347201" cy="46038"/>
            <a:chOff x="1905000" y="6553200"/>
            <a:chExt cx="7010400" cy="45719"/>
          </a:xfrm>
        </p:grpSpPr>
        <p:sp>
          <p:nvSpPr>
            <p:cNvPr id="161" name="Google Shape;161;p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2" name="Google Shape;162;p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p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64" name="Google Shape;164;p31"/>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31"/>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10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1612533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1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5229454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1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2382845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7104909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70645563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4732020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1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2697909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25596125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78002237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879023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66"/>
        <p:cNvGrpSpPr/>
        <p:nvPr/>
      </p:nvGrpSpPr>
      <p:grpSpPr>
        <a:xfrm>
          <a:off x="0" y="0"/>
          <a:ext cx="0" cy="0"/>
          <a:chOff x="0" y="0"/>
          <a:chExt cx="0" cy="0"/>
        </a:xfrm>
      </p:grpSpPr>
      <p:sp>
        <p:nvSpPr>
          <p:cNvPr id="167" name="Google Shape;167;p32"/>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68" name="Google Shape;168;p32"/>
          <p:cNvGrpSpPr/>
          <p:nvPr/>
        </p:nvGrpSpPr>
        <p:grpSpPr>
          <a:xfrm>
            <a:off x="2779184" y="6550026"/>
            <a:ext cx="9412817" cy="49213"/>
            <a:chOff x="2083888" y="6550671"/>
            <a:chExt cx="7060112" cy="48665"/>
          </a:xfrm>
        </p:grpSpPr>
        <p:sp>
          <p:nvSpPr>
            <p:cNvPr id="169" name="Google Shape;169;p3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3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3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72" name="Google Shape;172;p32"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73" name="Google Shape;173;p32"/>
          <p:cNvGrpSpPr/>
          <p:nvPr/>
        </p:nvGrpSpPr>
        <p:grpSpPr>
          <a:xfrm>
            <a:off x="2844800" y="6553200"/>
            <a:ext cx="9347201" cy="46038"/>
            <a:chOff x="1905000" y="6553200"/>
            <a:chExt cx="7010400" cy="45719"/>
          </a:xfrm>
        </p:grpSpPr>
        <p:sp>
          <p:nvSpPr>
            <p:cNvPr id="174" name="Google Shape;174;p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77" name="Google Shape;177;p32"/>
          <p:cNvGrpSpPr/>
          <p:nvPr/>
        </p:nvGrpSpPr>
        <p:grpSpPr>
          <a:xfrm>
            <a:off x="0" y="1295400"/>
            <a:ext cx="9347201" cy="46038"/>
            <a:chOff x="1905000" y="6553200"/>
            <a:chExt cx="7010400" cy="45719"/>
          </a:xfrm>
        </p:grpSpPr>
        <p:sp>
          <p:nvSpPr>
            <p:cNvPr id="178" name="Google Shape;178;p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9" name="Google Shape;179;p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1" name="Google Shape;181;p32"/>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32"/>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82085218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5747241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8489399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1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0600227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22040531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1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23544899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2503725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12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947018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1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60759818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2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13120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ection Header">
  <p:cSld name="2_Section Header">
    <p:spTree>
      <p:nvGrpSpPr>
        <p:cNvPr id="1" name="Shape 183"/>
        <p:cNvGrpSpPr/>
        <p:nvPr/>
      </p:nvGrpSpPr>
      <p:grpSpPr>
        <a:xfrm>
          <a:off x="0" y="0"/>
          <a:ext cx="0" cy="0"/>
          <a:chOff x="0" y="0"/>
          <a:chExt cx="0" cy="0"/>
        </a:xfrm>
      </p:grpSpPr>
      <p:pic>
        <p:nvPicPr>
          <p:cNvPr id="184" name="Google Shape;184;p33" descr="\\Server\D\jyoti\FI023_BITS_v1\styleguide img\IMG_5627_b.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5" name="Google Shape;185;p33"/>
          <p:cNvSpPr/>
          <p:nvPr/>
        </p:nvSpPr>
        <p:spPr>
          <a:xfrm>
            <a:off x="0" y="4281488"/>
            <a:ext cx="12192000" cy="2576512"/>
          </a:xfrm>
          <a:prstGeom prst="rect">
            <a:avLst/>
          </a:prstGeom>
          <a:solidFill>
            <a:schemeClr val="l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6" name="Google Shape;186;p33"/>
          <p:cNvSpPr/>
          <p:nvPr/>
        </p:nvSpPr>
        <p:spPr>
          <a:xfrm>
            <a:off x="3871787" y="6784757"/>
            <a:ext cx="38608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7" name="Google Shape;187;p33"/>
          <p:cNvSpPr/>
          <p:nvPr/>
        </p:nvSpPr>
        <p:spPr>
          <a:xfrm>
            <a:off x="10987" y="6784757"/>
            <a:ext cx="38608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8" name="Google Shape;188;p33"/>
          <p:cNvSpPr/>
          <p:nvPr/>
        </p:nvSpPr>
        <p:spPr>
          <a:xfrm>
            <a:off x="7732587" y="6784757"/>
            <a:ext cx="38608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89" name="Google Shape;189;p33"/>
          <p:cNvGrpSpPr/>
          <p:nvPr/>
        </p:nvGrpSpPr>
        <p:grpSpPr>
          <a:xfrm>
            <a:off x="9144000" y="734076"/>
            <a:ext cx="2946400" cy="732977"/>
            <a:chOff x="76200" y="2209800"/>
            <a:chExt cx="2209800" cy="732979"/>
          </a:xfrm>
        </p:grpSpPr>
        <p:sp>
          <p:nvSpPr>
            <p:cNvPr id="190" name="Google Shape;190;p33"/>
            <p:cNvSpPr txBox="1"/>
            <p:nvPr/>
          </p:nvSpPr>
          <p:spPr>
            <a:xfrm>
              <a:off x="76200" y="2209800"/>
              <a:ext cx="2209800" cy="553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FFFFFF"/>
                  </a:solidFill>
                  <a:latin typeface="Arial"/>
                  <a:ea typeface="Arial"/>
                  <a:cs typeface="Arial"/>
                  <a:sym typeface="Arial"/>
                </a:rPr>
                <a:t>BITS</a:t>
              </a:r>
              <a:r>
                <a:rPr lang="en-US" sz="30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91" name="Google Shape;191;p33"/>
            <p:cNvSpPr txBox="1"/>
            <p:nvPr/>
          </p:nvSpPr>
          <p:spPr>
            <a:xfrm>
              <a:off x="235580" y="2711946"/>
              <a:ext cx="1905000" cy="2308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Pilani | Dubai | Goa | Hyderabad</a:t>
              </a:r>
              <a:endParaRPr sz="1400" b="0" i="0" u="none" strike="noStrike" cap="none">
                <a:solidFill>
                  <a:srgbClr val="000000"/>
                </a:solidFill>
                <a:latin typeface="Arial"/>
                <a:ea typeface="Arial"/>
                <a:cs typeface="Arial"/>
                <a:sym typeface="Arial"/>
              </a:endParaRPr>
            </a:p>
          </p:txBody>
        </p:sp>
      </p:grpSp>
      <p:sp>
        <p:nvSpPr>
          <p:cNvPr id="192" name="Google Shape;192;p33"/>
          <p:cNvSpPr txBox="1">
            <a:spLocks noGrp="1"/>
          </p:cNvSpPr>
          <p:nvPr>
            <p:ph type="body" idx="1"/>
          </p:nvPr>
        </p:nvSpPr>
        <p:spPr>
          <a:xfrm>
            <a:off x="406400" y="4648200"/>
            <a:ext cx="112776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16666"/>
              </a:lnSpc>
              <a:spcBef>
                <a:spcPts val="0"/>
              </a:spcBef>
              <a:spcAft>
                <a:spcPts val="0"/>
              </a:spcAft>
              <a:buClr>
                <a:schemeClr val="dk1"/>
              </a:buClr>
              <a:buSzPts val="3600"/>
              <a:buNone/>
              <a:defRPr sz="3600" b="1">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44700873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13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74635199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13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1891736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3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95004770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3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6951190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1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5147460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13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36004581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13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6252753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13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788896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13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62296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93"/>
        <p:cNvGrpSpPr/>
        <p:nvPr/>
      </p:nvGrpSpPr>
      <p:grpSpPr>
        <a:xfrm>
          <a:off x="0" y="0"/>
          <a:ext cx="0" cy="0"/>
          <a:chOff x="0" y="0"/>
          <a:chExt cx="0" cy="0"/>
        </a:xfrm>
      </p:grpSpPr>
      <p:pic>
        <p:nvPicPr>
          <p:cNvPr id="194" name="Google Shape;194;p34"/>
          <p:cNvPicPr preferRelativeResize="0"/>
          <p:nvPr/>
        </p:nvPicPr>
        <p:blipFill rotWithShape="1">
          <a:blip r:embed="rId2">
            <a:alphaModFix amt="50000"/>
          </a:blip>
          <a:srcRect t="-542" b="-540"/>
          <a:stretch/>
        </p:blipFill>
        <p:spPr>
          <a:xfrm>
            <a:off x="4750810" y="2223656"/>
            <a:ext cx="2690381" cy="2729344"/>
          </a:xfrm>
          <a:prstGeom prst="rect">
            <a:avLst/>
          </a:prstGeom>
          <a:noFill/>
          <a:ln>
            <a:noFill/>
          </a:ln>
        </p:spPr>
      </p:pic>
      <p:pic>
        <p:nvPicPr>
          <p:cNvPr id="195" name="Google Shape;195;p34"/>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196" name="Google Shape;196;p34"/>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197" name="Google Shape;197;p34"/>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34"/>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34"/>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13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20036007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14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59226811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14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80074869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4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72371435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4167277" y="5726113"/>
            <a:ext cx="3724096" cy="80021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600" b="1" dirty="0">
                <a:solidFill>
                  <a:srgbClr val="002060"/>
                </a:solidFill>
              </a:rPr>
              <a:t>Database System Concepts, 7</a:t>
            </a:r>
            <a:r>
              <a:rPr lang="en-US" altLang="en-US" sz="1600" b="1" baseline="30000" dirty="0">
                <a:solidFill>
                  <a:srgbClr val="002060"/>
                </a:solidFill>
              </a:rPr>
              <a:t>th</a:t>
            </a:r>
            <a:r>
              <a:rPr lang="en-US" altLang="en-US" sz="1600" b="1" dirty="0">
                <a:solidFill>
                  <a:srgbClr val="002060"/>
                </a:solidFill>
              </a:rPr>
              <a:t> Ed</a:t>
            </a:r>
            <a:r>
              <a:rPr lang="en-US" altLang="en-US" sz="1600"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487426" name="Rectangle 2"/>
          <p:cNvSpPr>
            <a:spLocks noGrp="1" noChangeArrowheads="1"/>
          </p:cNvSpPr>
          <p:nvPr>
            <p:ph type="ctrTitle"/>
          </p:nvPr>
        </p:nvSpPr>
        <p:spPr>
          <a:xfrm>
            <a:off x="914400" y="2286000"/>
            <a:ext cx="10363200" cy="114300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3816351" y="5780088"/>
            <a:ext cx="45974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a:t>7</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8794751" y="6218238"/>
            <a:ext cx="2540000" cy="457200"/>
          </a:xfrm>
        </p:spPr>
        <p:txBody>
          <a:bodyPr/>
          <a:lstStyle>
            <a:lvl1pPr>
              <a:defRPr smtClean="0">
                <a:solidFill>
                  <a:srgbClr val="578963"/>
                </a:solidFill>
              </a:defRPr>
            </a:lvl1pPr>
          </a:lstStyle>
          <a:p>
            <a:fld id="{C5A1666A-4F16-4D6F-8CC9-19658F8F9F60}"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12337"/>
            <a:ext cx="17750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 y="1"/>
            <a:ext cx="177588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12BFBC13-3518-4549-85D9-A32C1D723BA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65" y="1"/>
            <a:ext cx="177588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70713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14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1389083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14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05911361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14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6354339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14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8076239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14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521522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200"/>
        <p:cNvGrpSpPr/>
        <p:nvPr/>
      </p:nvGrpSpPr>
      <p:grpSpPr>
        <a:xfrm>
          <a:off x="0" y="0"/>
          <a:ext cx="0" cy="0"/>
          <a:chOff x="0" y="0"/>
          <a:chExt cx="0" cy="0"/>
        </a:xfrm>
      </p:grpSpPr>
      <p:pic>
        <p:nvPicPr>
          <p:cNvPr id="201" name="Google Shape;201;p35"/>
          <p:cNvPicPr preferRelativeResize="0"/>
          <p:nvPr/>
        </p:nvPicPr>
        <p:blipFill rotWithShape="1">
          <a:blip r:embed="rId2">
            <a:alphaModFix amt="50000"/>
          </a:blip>
          <a:srcRect t="-542" b="-540"/>
          <a:stretch/>
        </p:blipFill>
        <p:spPr>
          <a:xfrm>
            <a:off x="4750810" y="2223656"/>
            <a:ext cx="2690381" cy="2729344"/>
          </a:xfrm>
          <a:prstGeom prst="rect">
            <a:avLst/>
          </a:prstGeom>
          <a:noFill/>
          <a:ln>
            <a:noFill/>
          </a:ln>
        </p:spPr>
      </p:pic>
      <p:pic>
        <p:nvPicPr>
          <p:cNvPr id="202" name="Google Shape;202;p35"/>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03" name="Google Shape;203;p35"/>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04" name="Google Shape;204;p35"/>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35"/>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35"/>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14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84730043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14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281608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207"/>
        <p:cNvGrpSpPr/>
        <p:nvPr/>
      </p:nvGrpSpPr>
      <p:grpSpPr>
        <a:xfrm>
          <a:off x="0" y="0"/>
          <a:ext cx="0" cy="0"/>
          <a:chOff x="0" y="0"/>
          <a:chExt cx="0" cy="0"/>
        </a:xfrm>
      </p:grpSpPr>
      <p:pic>
        <p:nvPicPr>
          <p:cNvPr id="208" name="Google Shape;208;p36"/>
          <p:cNvPicPr preferRelativeResize="0"/>
          <p:nvPr/>
        </p:nvPicPr>
        <p:blipFill rotWithShape="1">
          <a:blip r:embed="rId2">
            <a:alphaModFix amt="50000"/>
          </a:blip>
          <a:srcRect t="-542" b="-540"/>
          <a:stretch/>
        </p:blipFill>
        <p:spPr>
          <a:xfrm>
            <a:off x="4750810" y="2223656"/>
            <a:ext cx="2690381" cy="2729344"/>
          </a:xfrm>
          <a:prstGeom prst="rect">
            <a:avLst/>
          </a:prstGeom>
          <a:noFill/>
          <a:ln>
            <a:noFill/>
          </a:ln>
        </p:spPr>
      </p:pic>
      <p:pic>
        <p:nvPicPr>
          <p:cNvPr id="209" name="Google Shape;209;p36"/>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10" name="Google Shape;210;p36"/>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11" name="Google Shape;211;p36"/>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36"/>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36"/>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7_Title and Content">
  <p:cSld name="27_Title and Content">
    <p:spTree>
      <p:nvGrpSpPr>
        <p:cNvPr id="1" name="Shape 214"/>
        <p:cNvGrpSpPr/>
        <p:nvPr/>
      </p:nvGrpSpPr>
      <p:grpSpPr>
        <a:xfrm>
          <a:off x="0" y="0"/>
          <a:ext cx="0" cy="0"/>
          <a:chOff x="0" y="0"/>
          <a:chExt cx="0" cy="0"/>
        </a:xfrm>
      </p:grpSpPr>
      <p:pic>
        <p:nvPicPr>
          <p:cNvPr id="215" name="Google Shape;215;p37"/>
          <p:cNvPicPr preferRelativeResize="0"/>
          <p:nvPr/>
        </p:nvPicPr>
        <p:blipFill rotWithShape="1">
          <a:blip r:embed="rId2">
            <a:alphaModFix amt="50000"/>
          </a:blip>
          <a:srcRect t="-542" b="-540"/>
          <a:stretch/>
        </p:blipFill>
        <p:spPr>
          <a:xfrm>
            <a:off x="4750810" y="2223656"/>
            <a:ext cx="2690381" cy="2729344"/>
          </a:xfrm>
          <a:prstGeom prst="rect">
            <a:avLst/>
          </a:prstGeom>
          <a:noFill/>
          <a:ln>
            <a:noFill/>
          </a:ln>
        </p:spPr>
      </p:pic>
      <p:pic>
        <p:nvPicPr>
          <p:cNvPr id="216" name="Google Shape;216;p37"/>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17" name="Google Shape;217;p37"/>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18" name="Google Shape;218;p37"/>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37"/>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37"/>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2_Title and Content">
  <p:cSld name="32_Title and Content">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2">
            <a:alphaModFix amt="50000"/>
          </a:blip>
          <a:srcRect t="-542" b="-540"/>
          <a:stretch/>
        </p:blipFill>
        <p:spPr>
          <a:xfrm>
            <a:off x="4750810" y="2223656"/>
            <a:ext cx="2690381" cy="2729344"/>
          </a:xfrm>
          <a:prstGeom prst="rect">
            <a:avLst/>
          </a:prstGeom>
          <a:noFill/>
          <a:ln>
            <a:noFill/>
          </a:ln>
        </p:spPr>
      </p:pic>
      <p:pic>
        <p:nvPicPr>
          <p:cNvPr id="223" name="Google Shape;223;p38"/>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24" name="Google Shape;224;p38"/>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25" name="Google Shape;225;p38"/>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38"/>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38"/>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2"/>
        <p:cNvGrpSpPr/>
        <p:nvPr/>
      </p:nvGrpSpPr>
      <p:grpSpPr>
        <a:xfrm>
          <a:off x="0" y="0"/>
          <a:ext cx="0" cy="0"/>
          <a:chOff x="0" y="0"/>
          <a:chExt cx="0" cy="0"/>
        </a:xfrm>
      </p:grpSpPr>
      <p:pic>
        <p:nvPicPr>
          <p:cNvPr id="23" name="Google Shape;23;p21"/>
          <p:cNvPicPr preferRelativeResize="0"/>
          <p:nvPr/>
        </p:nvPicPr>
        <p:blipFill rotWithShape="1">
          <a:blip r:embed="rId2">
            <a:alphaModFix amt="50000"/>
          </a:blip>
          <a:srcRect t="-542" b="-540"/>
          <a:stretch/>
        </p:blipFill>
        <p:spPr>
          <a:xfrm>
            <a:off x="4750810" y="2223656"/>
            <a:ext cx="2690381" cy="2729344"/>
          </a:xfrm>
          <a:prstGeom prst="rect">
            <a:avLst/>
          </a:prstGeom>
          <a:noFill/>
          <a:ln>
            <a:noFill/>
          </a:ln>
        </p:spPr>
      </p:pic>
      <p:pic>
        <p:nvPicPr>
          <p:cNvPr id="24" name="Google Shape;24;p21"/>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5" name="Google Shape;25;p21"/>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6" name="Google Shape;26;p21"/>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1"/>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1"/>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3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3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3" name="Google Shape;233;p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234"/>
        <p:cNvGrpSpPr/>
        <p:nvPr/>
      </p:nvGrpSpPr>
      <p:grpSpPr>
        <a:xfrm>
          <a:off x="0" y="0"/>
          <a:ext cx="0" cy="0"/>
          <a:chOff x="0" y="0"/>
          <a:chExt cx="0" cy="0"/>
        </a:xfrm>
      </p:grpSpPr>
      <p:sp>
        <p:nvSpPr>
          <p:cNvPr id="235" name="Google Shape;235;p40"/>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 name="Google Shape;236;p40"/>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40"/>
          <p:cNvSpPr txBox="1">
            <a:spLocks noGrp="1"/>
          </p:cNvSpPr>
          <p:nvPr>
            <p:ph type="sldNum" idx="12"/>
          </p:nvPr>
        </p:nvSpPr>
        <p:spPr>
          <a:xfrm>
            <a:off x="8778240" y="6377940"/>
            <a:ext cx="2804100" cy="2154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38"/>
        <p:cNvGrpSpPr/>
        <p:nvPr/>
      </p:nvGrpSpPr>
      <p:grpSpPr>
        <a:xfrm>
          <a:off x="0" y="0"/>
          <a:ext cx="0" cy="0"/>
          <a:chOff x="0" y="0"/>
          <a:chExt cx="0" cy="0"/>
        </a:xfrm>
      </p:grpSpPr>
      <p:pic>
        <p:nvPicPr>
          <p:cNvPr id="239" name="Google Shape;239;p41" descr="Rules_Single_B.png"/>
          <p:cNvPicPr preferRelativeResize="0"/>
          <p:nvPr/>
        </p:nvPicPr>
        <p:blipFill rotWithShape="1">
          <a:blip r:embed="rId2">
            <a:alphaModFix/>
          </a:blip>
          <a:srcRect l="-4004" r="10009"/>
          <a:stretch/>
        </p:blipFill>
        <p:spPr>
          <a:xfrm>
            <a:off x="287867" y="947738"/>
            <a:ext cx="11449053" cy="44450"/>
          </a:xfrm>
          <a:prstGeom prst="rect">
            <a:avLst/>
          </a:prstGeom>
          <a:noFill/>
          <a:ln>
            <a:noFill/>
          </a:ln>
        </p:spPr>
      </p:pic>
      <p:pic>
        <p:nvPicPr>
          <p:cNvPr id="240" name="Google Shape;240;p41"/>
          <p:cNvPicPr preferRelativeResize="0"/>
          <p:nvPr/>
        </p:nvPicPr>
        <p:blipFill rotWithShape="1">
          <a:blip r:embed="rId3">
            <a:alphaModFix/>
          </a:blip>
          <a:srcRect l="4667" t="13753" r="6576" b="12462"/>
          <a:stretch/>
        </p:blipFill>
        <p:spPr>
          <a:xfrm>
            <a:off x="105833" y="222250"/>
            <a:ext cx="838200" cy="696913"/>
          </a:xfrm>
          <a:prstGeom prst="rect">
            <a:avLst/>
          </a:prstGeom>
          <a:noFill/>
          <a:ln>
            <a:noFill/>
          </a:ln>
        </p:spPr>
      </p:pic>
      <p:pic>
        <p:nvPicPr>
          <p:cNvPr id="241" name="Google Shape;241;p41" descr="Rules_Single_A.png"/>
          <p:cNvPicPr preferRelativeResize="0"/>
          <p:nvPr/>
        </p:nvPicPr>
        <p:blipFill rotWithShape="1">
          <a:blip r:embed="rId4">
            <a:alphaModFix/>
          </a:blip>
          <a:srcRect l="25533" r="-57146"/>
          <a:stretch/>
        </p:blipFill>
        <p:spPr>
          <a:xfrm>
            <a:off x="2129367" y="6488113"/>
            <a:ext cx="15231530" cy="90487"/>
          </a:xfrm>
          <a:prstGeom prst="rect">
            <a:avLst/>
          </a:prstGeom>
          <a:noFill/>
          <a:ln>
            <a:noFill/>
          </a:ln>
        </p:spPr>
      </p:pic>
      <p:pic>
        <p:nvPicPr>
          <p:cNvPr id="242" name="Google Shape;242;p41"/>
          <p:cNvPicPr preferRelativeResize="0"/>
          <p:nvPr/>
        </p:nvPicPr>
        <p:blipFill rotWithShape="1">
          <a:blip r:embed="rId5">
            <a:alphaModFix/>
          </a:blip>
          <a:srcRect/>
          <a:stretch/>
        </p:blipFill>
        <p:spPr>
          <a:xfrm>
            <a:off x="63500" y="6324600"/>
            <a:ext cx="1438275" cy="442913"/>
          </a:xfrm>
          <a:prstGeom prst="rect">
            <a:avLst/>
          </a:prstGeom>
          <a:noFill/>
          <a:ln>
            <a:noFill/>
          </a:ln>
        </p:spPr>
      </p:pic>
      <p:sp>
        <p:nvSpPr>
          <p:cNvPr id="243" name="Google Shape;243;p41"/>
          <p:cNvSpPr txBox="1">
            <a:spLocks noGrp="1"/>
          </p:cNvSpPr>
          <p:nvPr>
            <p:ph type="body" idx="1"/>
          </p:nvPr>
        </p:nvSpPr>
        <p:spPr>
          <a:xfrm>
            <a:off x="486833" y="1538288"/>
            <a:ext cx="11220300" cy="1446600"/>
          </a:xfrm>
          <a:prstGeom prst="rect">
            <a:avLst/>
          </a:prstGeom>
          <a:noFill/>
          <a:ln>
            <a:noFill/>
          </a:ln>
        </p:spPr>
        <p:txBody>
          <a:bodyPr spcFirstLastPara="1" wrap="square" lIns="0" tIns="0" rIns="0" bIns="0" anchor="t" anchorCtr="0">
            <a:spAutoFit/>
          </a:bodyPr>
          <a:lstStyle>
            <a:lvl1pPr marL="457200" lvl="0" indent="-355600" algn="l">
              <a:lnSpc>
                <a:spcPct val="95000"/>
              </a:lnSpc>
              <a:spcBef>
                <a:spcPts val="1200"/>
              </a:spcBef>
              <a:spcAft>
                <a:spcPts val="0"/>
              </a:spcAft>
              <a:buSzPts val="2000"/>
              <a:buChar char="•"/>
              <a:defRPr/>
            </a:lvl1pPr>
            <a:lvl2pPr marL="914400" lvl="1" indent="-342900" algn="l">
              <a:lnSpc>
                <a:spcPct val="95000"/>
              </a:lnSpc>
              <a:spcBef>
                <a:spcPts val="600"/>
              </a:spcBef>
              <a:spcAft>
                <a:spcPts val="0"/>
              </a:spcAft>
              <a:buSzPts val="1800"/>
              <a:buChar char="•"/>
              <a:defRPr/>
            </a:lvl2pPr>
            <a:lvl3pPr marL="1371600" lvl="2" indent="-342900" algn="l">
              <a:lnSpc>
                <a:spcPct val="95000"/>
              </a:lnSpc>
              <a:spcBef>
                <a:spcPts val="360"/>
              </a:spcBef>
              <a:spcAft>
                <a:spcPts val="0"/>
              </a:spcAft>
              <a:buSzPts val="1800"/>
              <a:buChar char="•"/>
              <a:defRPr sz="1800"/>
            </a:lvl3pPr>
            <a:lvl4pPr marL="1828800" lvl="3" indent="-342900" algn="l">
              <a:lnSpc>
                <a:spcPct val="95000"/>
              </a:lnSpc>
              <a:spcBef>
                <a:spcPts val="360"/>
              </a:spcBef>
              <a:spcAft>
                <a:spcPts val="0"/>
              </a:spcAft>
              <a:buClr>
                <a:srgbClr val="404040"/>
              </a:buClr>
              <a:buSzPts val="1800"/>
              <a:buChar char="•"/>
              <a:defRPr/>
            </a:lvl4pPr>
            <a:lvl5pPr marL="2286000" lvl="4" indent="-342900" algn="l">
              <a:lnSpc>
                <a:spcPct val="95000"/>
              </a:lnSpc>
              <a:spcBef>
                <a:spcPts val="360"/>
              </a:spcBef>
              <a:spcAft>
                <a:spcPts val="0"/>
              </a:spcAft>
              <a:buClr>
                <a:srgbClr val="404040"/>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244" name="Google Shape;244;p41"/>
          <p:cNvSpPr txBox="1">
            <a:spLocks noGrp="1"/>
          </p:cNvSpPr>
          <p:nvPr>
            <p:ph type="title"/>
          </p:nvPr>
        </p:nvSpPr>
        <p:spPr>
          <a:xfrm>
            <a:off x="1016000" y="318927"/>
            <a:ext cx="10701900" cy="471000"/>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SzPts val="4400"/>
              <a:buNone/>
              <a:defRPr sz="36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45" name="Google Shape;245;p41"/>
          <p:cNvSpPr txBox="1">
            <a:spLocks noGrp="1"/>
          </p:cNvSpPr>
          <p:nvPr>
            <p:ph type="ftr" idx="11"/>
          </p:nvPr>
        </p:nvSpPr>
        <p:spPr>
          <a:xfrm>
            <a:off x="2129367" y="6578600"/>
            <a:ext cx="9042300" cy="2445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6"/>
        <p:cNvGrpSpPr/>
        <p:nvPr/>
      </p:nvGrpSpPr>
      <p:grpSpPr>
        <a:xfrm>
          <a:off x="0" y="0"/>
          <a:ext cx="0" cy="0"/>
          <a:chOff x="0" y="0"/>
          <a:chExt cx="0" cy="0"/>
        </a:xfrm>
      </p:grpSpPr>
      <p:pic>
        <p:nvPicPr>
          <p:cNvPr id="247" name="Google Shape;247;p42" descr="Title_Slide.png"/>
          <p:cNvPicPr preferRelativeResize="0"/>
          <p:nvPr/>
        </p:nvPicPr>
        <p:blipFill rotWithShape="1">
          <a:blip r:embed="rId2">
            <a:alphaModFix/>
          </a:blip>
          <a:srcRect/>
          <a:stretch/>
        </p:blipFill>
        <p:spPr>
          <a:xfrm>
            <a:off x="370417" y="254000"/>
            <a:ext cx="11618384" cy="6526212"/>
          </a:xfrm>
          <a:prstGeom prst="rect">
            <a:avLst/>
          </a:prstGeom>
          <a:noFill/>
          <a:ln>
            <a:noFill/>
          </a:ln>
        </p:spPr>
      </p:pic>
      <p:sp>
        <p:nvSpPr>
          <p:cNvPr id="248" name="Google Shape;248;p42"/>
          <p:cNvSpPr/>
          <p:nvPr/>
        </p:nvSpPr>
        <p:spPr>
          <a:xfrm>
            <a:off x="4643967" y="223838"/>
            <a:ext cx="2834400" cy="9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pic>
        <p:nvPicPr>
          <p:cNvPr id="249" name="Google Shape;249;p42" descr="Rules_Single_A.png"/>
          <p:cNvPicPr preferRelativeResize="0"/>
          <p:nvPr/>
        </p:nvPicPr>
        <p:blipFill rotWithShape="1">
          <a:blip r:embed="rId3">
            <a:alphaModFix/>
          </a:blip>
          <a:srcRect l="25533" r="-57146"/>
          <a:stretch/>
        </p:blipFill>
        <p:spPr>
          <a:xfrm>
            <a:off x="2169584" y="481013"/>
            <a:ext cx="13379454" cy="100012"/>
          </a:xfrm>
          <a:prstGeom prst="rect">
            <a:avLst/>
          </a:prstGeom>
          <a:noFill/>
          <a:ln>
            <a:noFill/>
          </a:ln>
        </p:spPr>
      </p:pic>
      <p:sp>
        <p:nvSpPr>
          <p:cNvPr id="250" name="Google Shape;250;p42"/>
          <p:cNvSpPr/>
          <p:nvPr/>
        </p:nvSpPr>
        <p:spPr>
          <a:xfrm>
            <a:off x="9082617" y="4884738"/>
            <a:ext cx="2771988" cy="1928534"/>
          </a:xfrm>
          <a:custGeom>
            <a:avLst/>
            <a:gdLst/>
            <a:ahLst/>
            <a:cxnLst/>
            <a:rect l="l" t="t" r="r" b="b"/>
            <a:pathLst>
              <a:path w="2080291" h="1444595" extrusionOk="0">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pic>
        <p:nvPicPr>
          <p:cNvPr id="251" name="Google Shape;251;p42" descr="Audio.png"/>
          <p:cNvPicPr preferRelativeResize="0"/>
          <p:nvPr/>
        </p:nvPicPr>
        <p:blipFill rotWithShape="1">
          <a:blip r:embed="rId4">
            <a:alphaModFix/>
          </a:blip>
          <a:srcRect/>
          <a:stretch/>
        </p:blipFill>
        <p:spPr>
          <a:xfrm>
            <a:off x="9154584" y="5389563"/>
            <a:ext cx="1314449" cy="1041400"/>
          </a:xfrm>
          <a:prstGeom prst="rect">
            <a:avLst/>
          </a:prstGeom>
          <a:noFill/>
          <a:ln>
            <a:noFill/>
          </a:ln>
        </p:spPr>
      </p:pic>
      <p:pic>
        <p:nvPicPr>
          <p:cNvPr id="252" name="Google Shape;252;p42"/>
          <p:cNvPicPr preferRelativeResize="0"/>
          <p:nvPr/>
        </p:nvPicPr>
        <p:blipFill rotWithShape="1">
          <a:blip r:embed="rId5">
            <a:alphaModFix/>
          </a:blip>
          <a:srcRect l="24477" r="23792"/>
          <a:stretch/>
        </p:blipFill>
        <p:spPr>
          <a:xfrm>
            <a:off x="11565467" y="5121275"/>
            <a:ext cx="368300" cy="711200"/>
          </a:xfrm>
          <a:prstGeom prst="rect">
            <a:avLst/>
          </a:prstGeom>
          <a:noFill/>
          <a:ln>
            <a:noFill/>
          </a:ln>
        </p:spPr>
      </p:pic>
      <p:pic>
        <p:nvPicPr>
          <p:cNvPr id="253" name="Google Shape;253;p42" descr="Swirl_3.png"/>
          <p:cNvPicPr preferRelativeResize="0"/>
          <p:nvPr/>
        </p:nvPicPr>
        <p:blipFill rotWithShape="1">
          <a:blip r:embed="rId6">
            <a:alphaModFix/>
          </a:blip>
          <a:srcRect/>
          <a:stretch/>
        </p:blipFill>
        <p:spPr>
          <a:xfrm rot="9953708">
            <a:off x="9926559" y="6387362"/>
            <a:ext cx="502866" cy="296753"/>
          </a:xfrm>
          <a:prstGeom prst="rect">
            <a:avLst/>
          </a:prstGeom>
          <a:noFill/>
          <a:ln>
            <a:noFill/>
          </a:ln>
        </p:spPr>
      </p:pic>
      <p:pic>
        <p:nvPicPr>
          <p:cNvPr id="254" name="Google Shape;254;p42" descr="Swirl_3.png"/>
          <p:cNvPicPr preferRelativeResize="0"/>
          <p:nvPr/>
        </p:nvPicPr>
        <p:blipFill rotWithShape="1">
          <a:blip r:embed="rId7">
            <a:alphaModFix/>
          </a:blip>
          <a:srcRect/>
          <a:stretch/>
        </p:blipFill>
        <p:spPr>
          <a:xfrm rot="-3063516">
            <a:off x="10614274" y="5419018"/>
            <a:ext cx="649321" cy="306212"/>
          </a:xfrm>
          <a:prstGeom prst="rect">
            <a:avLst/>
          </a:prstGeom>
          <a:noFill/>
          <a:ln>
            <a:noFill/>
          </a:ln>
        </p:spPr>
      </p:pic>
      <p:pic>
        <p:nvPicPr>
          <p:cNvPr id="255" name="Google Shape;255;p42"/>
          <p:cNvPicPr preferRelativeResize="0"/>
          <p:nvPr/>
        </p:nvPicPr>
        <p:blipFill rotWithShape="1">
          <a:blip r:embed="rId8">
            <a:alphaModFix/>
          </a:blip>
          <a:srcRect l="4667" t="13753" r="6576" b="12462"/>
          <a:stretch/>
        </p:blipFill>
        <p:spPr>
          <a:xfrm>
            <a:off x="10585451" y="5832475"/>
            <a:ext cx="897467" cy="744538"/>
          </a:xfrm>
          <a:prstGeom prst="rect">
            <a:avLst/>
          </a:prstGeom>
          <a:noFill/>
          <a:ln>
            <a:noFill/>
          </a:ln>
        </p:spPr>
      </p:pic>
      <p:pic>
        <p:nvPicPr>
          <p:cNvPr id="256" name="Google Shape;256;p42"/>
          <p:cNvPicPr preferRelativeResize="0"/>
          <p:nvPr/>
        </p:nvPicPr>
        <p:blipFill rotWithShape="1">
          <a:blip r:embed="rId9">
            <a:alphaModFix/>
          </a:blip>
          <a:srcRect/>
          <a:stretch/>
        </p:blipFill>
        <p:spPr>
          <a:xfrm>
            <a:off x="0" y="6415088"/>
            <a:ext cx="1150938" cy="354012"/>
          </a:xfrm>
          <a:prstGeom prst="rect">
            <a:avLst/>
          </a:prstGeom>
          <a:noFill/>
          <a:ln>
            <a:noFill/>
          </a:ln>
        </p:spPr>
      </p:pic>
      <p:sp>
        <p:nvSpPr>
          <p:cNvPr id="257" name="Google Shape;257;p42"/>
          <p:cNvSpPr txBox="1">
            <a:spLocks noGrp="1"/>
          </p:cNvSpPr>
          <p:nvPr>
            <p:ph type="ctrTitle"/>
          </p:nvPr>
        </p:nvSpPr>
        <p:spPr>
          <a:xfrm>
            <a:off x="931333" y="2618826"/>
            <a:ext cx="10329300" cy="471000"/>
          </a:xfrm>
          <a:prstGeom prst="rect">
            <a:avLst/>
          </a:prstGeom>
          <a:noFill/>
          <a:ln>
            <a:noFill/>
          </a:ln>
        </p:spPr>
        <p:txBody>
          <a:bodyPr spcFirstLastPara="1" wrap="square" lIns="0" tIns="0" rIns="0" bIns="0" anchor="b" anchorCtr="0">
            <a:spAutoFit/>
          </a:bodyPr>
          <a:lstStyle>
            <a:lvl1pPr lvl="0" algn="ctr">
              <a:lnSpc>
                <a:spcPct val="85000"/>
              </a:lnSpc>
              <a:spcBef>
                <a:spcPts val="0"/>
              </a:spcBef>
              <a:spcAft>
                <a:spcPts val="0"/>
              </a:spcAft>
              <a:buSzPts val="4400"/>
              <a:buNone/>
              <a:defRPr sz="3600">
                <a:solidFill>
                  <a:schemeClr val="accen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58" name="Google Shape;258;p42"/>
          <p:cNvSpPr txBox="1">
            <a:spLocks noGrp="1"/>
          </p:cNvSpPr>
          <p:nvPr>
            <p:ph type="subTitle" idx="1"/>
          </p:nvPr>
        </p:nvSpPr>
        <p:spPr>
          <a:xfrm>
            <a:off x="931333" y="3352800"/>
            <a:ext cx="10329300" cy="236100"/>
          </a:xfrm>
          <a:prstGeom prst="rect">
            <a:avLst/>
          </a:prstGeom>
          <a:noFill/>
          <a:ln>
            <a:noFill/>
          </a:ln>
        </p:spPr>
        <p:txBody>
          <a:bodyPr spcFirstLastPara="1" wrap="square" lIns="0" tIns="0" rIns="0" bIns="0" anchor="t" anchorCtr="0">
            <a:spAutoFit/>
          </a:bodyPr>
          <a:lstStyle>
            <a:lvl1pPr lvl="0" algn="ctr">
              <a:lnSpc>
                <a:spcPct val="95000"/>
              </a:lnSpc>
              <a:spcBef>
                <a:spcPts val="1200"/>
              </a:spcBef>
              <a:spcAft>
                <a:spcPts val="0"/>
              </a:spcAft>
              <a:buSzPts val="1600"/>
              <a:buNone/>
              <a:defRPr sz="1600">
                <a:solidFill>
                  <a:srgbClr val="888888"/>
                </a:solidFill>
              </a:defRPr>
            </a:lvl1pPr>
            <a:lvl2pPr lvl="1" algn="ctr">
              <a:lnSpc>
                <a:spcPct val="95000"/>
              </a:lnSpc>
              <a:spcBef>
                <a:spcPts val="600"/>
              </a:spcBef>
              <a:spcAft>
                <a:spcPts val="0"/>
              </a:spcAft>
              <a:buSzPts val="1800"/>
              <a:buNone/>
              <a:defRPr>
                <a:solidFill>
                  <a:srgbClr val="888888"/>
                </a:solidFill>
              </a:defRPr>
            </a:lvl2pPr>
            <a:lvl3pPr lvl="2" algn="ctr">
              <a:lnSpc>
                <a:spcPct val="95000"/>
              </a:lnSpc>
              <a:spcBef>
                <a:spcPts val="320"/>
              </a:spcBef>
              <a:spcAft>
                <a:spcPts val="0"/>
              </a:spcAft>
              <a:buSzPts val="1600"/>
              <a:buNone/>
              <a:defRPr>
                <a:solidFill>
                  <a:srgbClr val="888888"/>
                </a:solidFill>
              </a:defRPr>
            </a:lvl3pPr>
            <a:lvl4pPr lvl="3" algn="ctr">
              <a:lnSpc>
                <a:spcPct val="95000"/>
              </a:lnSpc>
              <a:spcBef>
                <a:spcPts val="280"/>
              </a:spcBef>
              <a:spcAft>
                <a:spcPts val="0"/>
              </a:spcAft>
              <a:buClr>
                <a:srgbClr val="888888"/>
              </a:buClr>
              <a:buSzPts val="1400"/>
              <a:buNone/>
              <a:defRPr>
                <a:solidFill>
                  <a:srgbClr val="888888"/>
                </a:solidFill>
              </a:defRPr>
            </a:lvl4pPr>
            <a:lvl5pPr lvl="4" algn="ctr">
              <a:lnSpc>
                <a:spcPct val="95000"/>
              </a:lnSpc>
              <a:spcBef>
                <a:spcPts val="280"/>
              </a:spcBef>
              <a:spcAft>
                <a:spcPts val="0"/>
              </a:spcAft>
              <a:buClr>
                <a:srgbClr val="888888"/>
              </a:buClr>
              <a:buSzPts val="1400"/>
              <a:buNone/>
              <a:defRPr>
                <a:solidFill>
                  <a:srgbClr val="888888"/>
                </a:solidFill>
              </a:defRPr>
            </a:lvl5pPr>
            <a:lvl6pPr lvl="5" algn="ctr">
              <a:lnSpc>
                <a:spcPct val="90000"/>
              </a:lnSpc>
              <a:spcBef>
                <a:spcPts val="400"/>
              </a:spcBef>
              <a:spcAft>
                <a:spcPts val="0"/>
              </a:spcAft>
              <a:buClr>
                <a:srgbClr val="888888"/>
              </a:buClr>
              <a:buSzPts val="2000"/>
              <a:buNone/>
              <a:defRPr>
                <a:solidFill>
                  <a:srgbClr val="888888"/>
                </a:solidFill>
              </a:defRPr>
            </a:lvl6pPr>
            <a:lvl7pPr lvl="6" algn="ctr">
              <a:lnSpc>
                <a:spcPct val="90000"/>
              </a:lnSpc>
              <a:spcBef>
                <a:spcPts val="400"/>
              </a:spcBef>
              <a:spcAft>
                <a:spcPts val="0"/>
              </a:spcAft>
              <a:buClr>
                <a:srgbClr val="888888"/>
              </a:buClr>
              <a:buSzPts val="2000"/>
              <a:buNone/>
              <a:defRPr>
                <a:solidFill>
                  <a:srgbClr val="888888"/>
                </a:solidFill>
              </a:defRPr>
            </a:lvl7pPr>
            <a:lvl8pPr lvl="7" algn="ctr">
              <a:lnSpc>
                <a:spcPct val="90000"/>
              </a:lnSpc>
              <a:spcBef>
                <a:spcPts val="400"/>
              </a:spcBef>
              <a:spcAft>
                <a:spcPts val="0"/>
              </a:spcAft>
              <a:buClr>
                <a:srgbClr val="888888"/>
              </a:buClr>
              <a:buSzPts val="2000"/>
              <a:buNone/>
              <a:defRPr>
                <a:solidFill>
                  <a:srgbClr val="888888"/>
                </a:solidFill>
              </a:defRPr>
            </a:lvl8pPr>
            <a:lvl9pPr lvl="8" algn="ctr">
              <a:lnSpc>
                <a:spcPct val="90000"/>
              </a:lnSpc>
              <a:spcBef>
                <a:spcPts val="400"/>
              </a:spcBef>
              <a:spcAft>
                <a:spcPts val="0"/>
              </a:spcAft>
              <a:buClr>
                <a:srgbClr val="888888"/>
              </a:buClr>
              <a:buSzPts val="2000"/>
              <a:buNone/>
              <a:defRPr>
                <a:solidFill>
                  <a:srgbClr val="888888"/>
                </a:solidFill>
              </a:defRPr>
            </a:lvl9pPr>
          </a:lstStyle>
          <a:p>
            <a:endParaRPr/>
          </a:p>
        </p:txBody>
      </p:sp>
      <p:sp>
        <p:nvSpPr>
          <p:cNvPr id="259" name="Google Shape;259;p42"/>
          <p:cNvSpPr txBox="1">
            <a:spLocks noGrp="1"/>
          </p:cNvSpPr>
          <p:nvPr>
            <p:ph type="ftr" idx="11"/>
          </p:nvPr>
        </p:nvSpPr>
        <p:spPr>
          <a:xfrm>
            <a:off x="1606551" y="6364288"/>
            <a:ext cx="8267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415600" y="593367"/>
            <a:ext cx="11360700" cy="763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43"/>
          <p:cNvSpPr txBox="1">
            <a:spLocks noGrp="1"/>
          </p:cNvSpPr>
          <p:nvPr>
            <p:ph type="body" idx="1"/>
          </p:nvPr>
        </p:nvSpPr>
        <p:spPr>
          <a:xfrm>
            <a:off x="415600" y="1536633"/>
            <a:ext cx="11360700" cy="45552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3" name="Google Shape;263;p4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377862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650831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6405155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0576196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55230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29"/>
        <p:cNvGrpSpPr/>
        <p:nvPr/>
      </p:nvGrpSpPr>
      <p:grpSpPr>
        <a:xfrm>
          <a:off x="0" y="0"/>
          <a:ext cx="0" cy="0"/>
          <a:chOff x="0" y="0"/>
          <a:chExt cx="0" cy="0"/>
        </a:xfrm>
      </p:grpSpPr>
      <p:pic>
        <p:nvPicPr>
          <p:cNvPr id="30" name="Google Shape;30;p22"/>
          <p:cNvPicPr preferRelativeResize="0"/>
          <p:nvPr/>
        </p:nvPicPr>
        <p:blipFill rotWithShape="1">
          <a:blip r:embed="rId2">
            <a:alphaModFix amt="50000"/>
          </a:blip>
          <a:srcRect t="-542" b="-540"/>
          <a:stretch/>
        </p:blipFill>
        <p:spPr>
          <a:xfrm>
            <a:off x="4750810" y="2223656"/>
            <a:ext cx="2690381" cy="2729344"/>
          </a:xfrm>
          <a:prstGeom prst="rect">
            <a:avLst/>
          </a:prstGeom>
          <a:noFill/>
          <a:ln>
            <a:noFill/>
          </a:ln>
        </p:spPr>
      </p:pic>
      <p:sp>
        <p:nvSpPr>
          <p:cNvPr id="31" name="Google Shape;31;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150860"/>
              </a:buClr>
              <a:buSzPts val="5400"/>
              <a:buFont typeface="Helvetica Neue"/>
              <a:buNone/>
              <a:defRPr sz="5400" b="1">
                <a:solidFill>
                  <a:srgbClr val="150860"/>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888888"/>
              </a:buClr>
              <a:buSzPts val="2400"/>
              <a:buNone/>
              <a:defRPr sz="2400" b="0" i="0">
                <a:solidFill>
                  <a:srgbClr val="888888"/>
                </a:solidFill>
                <a:latin typeface="Helvetica Neue Light"/>
                <a:ea typeface="Helvetica Neue Light"/>
                <a:cs typeface="Helvetica Neue Light"/>
                <a:sym typeface="Helvetica Neue Light"/>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33" name="Google Shape;33;p22"/>
          <p:cNvPicPr preferRelativeResize="0"/>
          <p:nvPr/>
        </p:nvPicPr>
        <p:blipFill rotWithShape="1">
          <a:blip r:embed="rId3">
            <a:alphaModFix/>
          </a:blip>
          <a:srcRect/>
          <a:stretch/>
        </p:blipFill>
        <p:spPr>
          <a:xfrm>
            <a:off x="0" y="6817420"/>
            <a:ext cx="12192000" cy="4058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685439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9904368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995205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0156163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7448794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1627660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4505956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960892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2454807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784243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pic>
        <p:nvPicPr>
          <p:cNvPr id="35" name="Google Shape;35;p23"/>
          <p:cNvPicPr preferRelativeResize="0"/>
          <p:nvPr/>
        </p:nvPicPr>
        <p:blipFill rotWithShape="1">
          <a:blip r:embed="rId2">
            <a:alphaModFix amt="50000"/>
          </a:blip>
          <a:srcRect t="-542" b="-540"/>
          <a:stretch/>
        </p:blipFill>
        <p:spPr>
          <a:xfrm>
            <a:off x="4750810" y="2223656"/>
            <a:ext cx="2690381" cy="2729344"/>
          </a:xfrm>
          <a:prstGeom prst="rect">
            <a:avLst/>
          </a:prstGeom>
          <a:noFill/>
          <a:ln>
            <a:noFill/>
          </a:ln>
        </p:spPr>
      </p:pic>
      <p:pic>
        <p:nvPicPr>
          <p:cNvPr id="36" name="Google Shape;36;p23"/>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37" name="Google Shape;37;p23"/>
          <p:cNvPicPr preferRelativeResize="0"/>
          <p:nvPr/>
        </p:nvPicPr>
        <p:blipFill rotWithShape="1">
          <a:blip r:embed="rId4">
            <a:alphaModFix/>
          </a:blip>
          <a:srcRect/>
          <a:stretch/>
        </p:blipFill>
        <p:spPr>
          <a:xfrm>
            <a:off x="1743335" y="2482116"/>
            <a:ext cx="8848465" cy="2130566"/>
          </a:xfrm>
          <a:prstGeom prst="rect">
            <a:avLst/>
          </a:prstGeom>
          <a:noFill/>
          <a:ln>
            <a:noFill/>
          </a:ln>
        </p:spPr>
      </p:pic>
      <p:sp>
        <p:nvSpPr>
          <p:cNvPr id="38" name="Google Shape;38;p23"/>
          <p:cNvSpPr txBox="1"/>
          <p:nvPr/>
        </p:nvSpPr>
        <p:spPr>
          <a:xfrm>
            <a:off x="1831508" y="2575123"/>
            <a:ext cx="8666988" cy="1936878"/>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3600"/>
              <a:buFont typeface="Helvetica Neue"/>
              <a:buNone/>
            </a:pPr>
            <a:r>
              <a:rPr lang="en-US" sz="3600" b="1" i="0" u="none" strike="noStrike" cap="none">
                <a:solidFill>
                  <a:schemeClr val="lt1"/>
                </a:solidFill>
                <a:latin typeface="Helvetica Neue"/>
                <a:ea typeface="Helvetica Neue"/>
                <a:cs typeface="Helvetica Neue"/>
                <a:sym typeface="Helvetica Neue"/>
              </a:rPr>
              <a:t>Click to edit Session title</a:t>
            </a:r>
            <a:endParaRPr sz="3600" b="1" i="0" u="none" strike="noStrike" cap="none">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ppt_w</p:attrName>
                                        </p:attrNameLst>
                                      </p:cBhvr>
                                      <p:tavLst>
                                        <p:tav tm="0">
                                          <p:val>
                                            <p:strVal val="0"/>
                                          </p:val>
                                        </p:tav>
                                        <p:tav tm="100000">
                                          <p:val>
                                            <p:strVal val="#ppt_w"/>
                                          </p:val>
                                        </p:tav>
                                      </p:tavLst>
                                    </p:anim>
                                    <p:anim calcmode="lin" valueType="num">
                                      <p:cBhvr additive="base">
                                        <p:cTn id="8" dur="500"/>
                                        <p:tgtEl>
                                          <p:spTgt spid="3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p:tgtEl>
                                          <p:spTgt spid="38"/>
                                        </p:tgtEl>
                                        <p:attrNameLst>
                                          <p:attrName>ppt_w</p:attrName>
                                        </p:attrNameLst>
                                      </p:cBhvr>
                                      <p:tavLst>
                                        <p:tav tm="0">
                                          <p:val>
                                            <p:strVal val="0"/>
                                          </p:val>
                                        </p:tav>
                                        <p:tav tm="100000">
                                          <p:val>
                                            <p:strVal val="#ppt_w"/>
                                          </p:val>
                                        </p:tav>
                                      </p:tavLst>
                                    </p:anim>
                                    <p:anim calcmode="lin" valueType="num">
                                      <p:cBhvr additive="base">
                                        <p:cTn id="12" dur="500"/>
                                        <p:tgtEl>
                                          <p:spTgt spid="3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5096313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056961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834000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6018984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7059079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9226998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3950962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5855887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087456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169279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39"/>
        <p:cNvGrpSpPr/>
        <p:nvPr/>
      </p:nvGrpSpPr>
      <p:grpSpPr>
        <a:xfrm>
          <a:off x="0" y="0"/>
          <a:ext cx="0" cy="0"/>
          <a:chOff x="0" y="0"/>
          <a:chExt cx="0" cy="0"/>
        </a:xfrm>
      </p:grpSpPr>
      <p:sp>
        <p:nvSpPr>
          <p:cNvPr id="40" name="Google Shape;40;p24"/>
          <p:cNvSpPr txBox="1"/>
          <p:nvPr/>
        </p:nvSpPr>
        <p:spPr>
          <a:xfrm>
            <a:off x="4368800" y="6596066"/>
            <a:ext cx="78232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25"/>
              <a:buFont typeface="Arial"/>
              <a:buNone/>
            </a:pPr>
            <a:r>
              <a:rPr lang="en-US" sz="825" b="1" i="0" u="none" strike="noStrike" cap="none">
                <a:solidFill>
                  <a:srgbClr val="101141"/>
                </a:solidFill>
                <a:latin typeface="Calibri"/>
                <a:ea typeface="Calibri"/>
                <a:cs typeface="Calibri"/>
                <a:sym typeface="Calibri"/>
              </a:rPr>
              <a:t>BITS </a:t>
            </a:r>
            <a:r>
              <a:rPr lang="en-US" sz="825" b="0" i="0" u="none" strike="noStrike" cap="none">
                <a:solidFill>
                  <a:srgbClr val="101141"/>
                </a:solidFill>
                <a:latin typeface="Calibri"/>
                <a:ea typeface="Calibri"/>
                <a:cs typeface="Calibri"/>
                <a:sym typeface="Calibri"/>
              </a:rPr>
              <a:t>Pilani, Pilani Campus</a:t>
            </a:r>
            <a:endParaRPr sz="1400" b="0" i="0" u="none" strike="noStrike" cap="none">
              <a:solidFill>
                <a:srgbClr val="000000"/>
              </a:solidFill>
              <a:latin typeface="Arial"/>
              <a:ea typeface="Arial"/>
              <a:cs typeface="Arial"/>
              <a:sym typeface="Arial"/>
            </a:endParaRPr>
          </a:p>
        </p:txBody>
      </p:sp>
      <p:grpSp>
        <p:nvGrpSpPr>
          <p:cNvPr id="41" name="Google Shape;41;p24"/>
          <p:cNvGrpSpPr/>
          <p:nvPr/>
        </p:nvGrpSpPr>
        <p:grpSpPr>
          <a:xfrm>
            <a:off x="2779184" y="6550027"/>
            <a:ext cx="9412817" cy="49213"/>
            <a:chOff x="2083888" y="6550671"/>
            <a:chExt cx="7060112" cy="48665"/>
          </a:xfrm>
        </p:grpSpPr>
        <p:sp>
          <p:nvSpPr>
            <p:cNvPr id="42" name="Google Shape;42;p2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sp>
          <p:nvSpPr>
            <p:cNvPr id="43" name="Google Shape;43;p2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sp>
          <p:nvSpPr>
            <p:cNvPr id="44" name="Google Shape;44;p2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grpSp>
      <p:pic>
        <p:nvPicPr>
          <p:cNvPr id="45" name="Google Shape;45;p24" descr="Picture 7.png"/>
          <p:cNvPicPr preferRelativeResize="0"/>
          <p:nvPr/>
        </p:nvPicPr>
        <p:blipFill rotWithShape="1">
          <a:blip r:embed="rId2">
            <a:alphaModFix/>
          </a:blip>
          <a:srcRect/>
          <a:stretch/>
        </p:blipFill>
        <p:spPr>
          <a:xfrm>
            <a:off x="8839204" y="2"/>
            <a:ext cx="2925233" cy="692151"/>
          </a:xfrm>
          <a:prstGeom prst="rect">
            <a:avLst/>
          </a:prstGeom>
          <a:noFill/>
          <a:ln>
            <a:noFill/>
          </a:ln>
        </p:spPr>
      </p:pic>
      <p:grpSp>
        <p:nvGrpSpPr>
          <p:cNvPr id="46" name="Google Shape;46;p24"/>
          <p:cNvGrpSpPr/>
          <p:nvPr/>
        </p:nvGrpSpPr>
        <p:grpSpPr>
          <a:xfrm>
            <a:off x="2844800" y="6553202"/>
            <a:ext cx="9347201" cy="46039"/>
            <a:chOff x="1905000" y="6553200"/>
            <a:chExt cx="7010400" cy="45719"/>
          </a:xfrm>
        </p:grpSpPr>
        <p:sp>
          <p:nvSpPr>
            <p:cNvPr id="47" name="Google Shape;47;p2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sp>
          <p:nvSpPr>
            <p:cNvPr id="48" name="Google Shape;48;p2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sp>
          <p:nvSpPr>
            <p:cNvPr id="49" name="Google Shape;49;p2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grpSp>
      <p:grpSp>
        <p:nvGrpSpPr>
          <p:cNvPr id="50" name="Google Shape;50;p24"/>
          <p:cNvGrpSpPr/>
          <p:nvPr/>
        </p:nvGrpSpPr>
        <p:grpSpPr>
          <a:xfrm>
            <a:off x="0" y="1295402"/>
            <a:ext cx="9347201" cy="46039"/>
            <a:chOff x="1905000" y="6553200"/>
            <a:chExt cx="7010400" cy="45719"/>
          </a:xfrm>
        </p:grpSpPr>
        <p:sp>
          <p:nvSpPr>
            <p:cNvPr id="51" name="Google Shape;51;p2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sp>
          <p:nvSpPr>
            <p:cNvPr id="52" name="Google Shape;52;p2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sp>
          <p:nvSpPr>
            <p:cNvPr id="53" name="Google Shape;53;p2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grpSp>
      <p:sp>
        <p:nvSpPr>
          <p:cNvPr id="54" name="Google Shape;54;p24"/>
          <p:cNvSpPr txBox="1">
            <a:spLocks noGrp="1"/>
          </p:cNvSpPr>
          <p:nvPr>
            <p:ph type="body" idx="1"/>
          </p:nvPr>
        </p:nvSpPr>
        <p:spPr>
          <a:xfrm>
            <a:off x="406400" y="1600202"/>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4"/>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4"/>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24"/>
          <p:cNvSpPr txBox="1">
            <a:spLocks noGrp="1"/>
          </p:cNvSpPr>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9" name="Google Shape;59;p24"/>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0612490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41091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8391853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4303253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556659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5176667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6196913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0576395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238599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37006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60"/>
        <p:cNvGrpSpPr/>
        <p:nvPr/>
      </p:nvGrpSpPr>
      <p:grpSpPr>
        <a:xfrm>
          <a:off x="0" y="0"/>
          <a:ext cx="0" cy="0"/>
          <a:chOff x="0" y="0"/>
          <a:chExt cx="0" cy="0"/>
        </a:xfrm>
      </p:grpSpPr>
      <p:sp>
        <p:nvSpPr>
          <p:cNvPr id="61" name="Google Shape;61;p25"/>
          <p:cNvSpPr txBox="1"/>
          <p:nvPr/>
        </p:nvSpPr>
        <p:spPr>
          <a:xfrm>
            <a:off x="4368800" y="6596066"/>
            <a:ext cx="78232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62" name="Google Shape;62;p25"/>
          <p:cNvGrpSpPr/>
          <p:nvPr/>
        </p:nvGrpSpPr>
        <p:grpSpPr>
          <a:xfrm>
            <a:off x="2779184" y="6550028"/>
            <a:ext cx="9412817" cy="49213"/>
            <a:chOff x="2083888" y="6550671"/>
            <a:chExt cx="7060112" cy="48665"/>
          </a:xfrm>
        </p:grpSpPr>
        <p:sp>
          <p:nvSpPr>
            <p:cNvPr id="63" name="Google Shape;63;p2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 name="Google Shape;64;p2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 name="Google Shape;65;p2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66" name="Google Shape;66;p25" descr="Picture 7.png"/>
          <p:cNvPicPr preferRelativeResize="0"/>
          <p:nvPr/>
        </p:nvPicPr>
        <p:blipFill rotWithShape="1">
          <a:blip r:embed="rId2">
            <a:alphaModFix/>
          </a:blip>
          <a:srcRect/>
          <a:stretch/>
        </p:blipFill>
        <p:spPr>
          <a:xfrm>
            <a:off x="8839202" y="0"/>
            <a:ext cx="2925233" cy="692150"/>
          </a:xfrm>
          <a:prstGeom prst="rect">
            <a:avLst/>
          </a:prstGeom>
          <a:noFill/>
          <a:ln>
            <a:noFill/>
          </a:ln>
        </p:spPr>
      </p:pic>
      <p:grpSp>
        <p:nvGrpSpPr>
          <p:cNvPr id="67" name="Google Shape;67;p25"/>
          <p:cNvGrpSpPr/>
          <p:nvPr/>
        </p:nvGrpSpPr>
        <p:grpSpPr>
          <a:xfrm>
            <a:off x="2844800" y="6553200"/>
            <a:ext cx="9347201" cy="46038"/>
            <a:chOff x="1905000" y="6553200"/>
            <a:chExt cx="7010400" cy="45719"/>
          </a:xfrm>
        </p:grpSpPr>
        <p:sp>
          <p:nvSpPr>
            <p:cNvPr id="68" name="Google Shape;68;p2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2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2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71" name="Google Shape;71;p25"/>
          <p:cNvGrpSpPr/>
          <p:nvPr/>
        </p:nvGrpSpPr>
        <p:grpSpPr>
          <a:xfrm>
            <a:off x="0" y="1295400"/>
            <a:ext cx="9347201" cy="46038"/>
            <a:chOff x="1905000" y="6553200"/>
            <a:chExt cx="7010400" cy="45719"/>
          </a:xfrm>
        </p:grpSpPr>
        <p:sp>
          <p:nvSpPr>
            <p:cNvPr id="72" name="Google Shape;72;p2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 name="Google Shape;73;p2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 name="Google Shape;74;p2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75" name="Google Shape;75;p25"/>
          <p:cNvSpPr txBox="1">
            <a:spLocks noGrp="1"/>
          </p:cNvSpPr>
          <p:nvPr>
            <p:ph type="body" idx="1"/>
          </p:nvPr>
        </p:nvSpPr>
        <p:spPr>
          <a:xfrm>
            <a:off x="406400" y="1600203"/>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5"/>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694336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5193321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3756755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713444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9030010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8612771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42019348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6645658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601731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598360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77"/>
        <p:cNvGrpSpPr/>
        <p:nvPr/>
      </p:nvGrpSpPr>
      <p:grpSpPr>
        <a:xfrm>
          <a:off x="0" y="0"/>
          <a:ext cx="0" cy="0"/>
          <a:chOff x="0" y="0"/>
          <a:chExt cx="0" cy="0"/>
        </a:xfrm>
      </p:grpSpPr>
      <p:sp>
        <p:nvSpPr>
          <p:cNvPr id="78" name="Google Shape;78;p26"/>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79" name="Google Shape;79;p26"/>
          <p:cNvGrpSpPr/>
          <p:nvPr/>
        </p:nvGrpSpPr>
        <p:grpSpPr>
          <a:xfrm>
            <a:off x="2779184" y="6550026"/>
            <a:ext cx="9412817" cy="49213"/>
            <a:chOff x="2083888" y="6550671"/>
            <a:chExt cx="7060112" cy="48665"/>
          </a:xfrm>
        </p:grpSpPr>
        <p:sp>
          <p:nvSpPr>
            <p:cNvPr id="80" name="Google Shape;80;p2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 name="Google Shape;81;p2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2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83" name="Google Shape;83;p26"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84" name="Google Shape;84;p26"/>
          <p:cNvGrpSpPr/>
          <p:nvPr/>
        </p:nvGrpSpPr>
        <p:grpSpPr>
          <a:xfrm>
            <a:off x="2844800" y="6553200"/>
            <a:ext cx="9347201" cy="46038"/>
            <a:chOff x="1905000" y="6553200"/>
            <a:chExt cx="7010400" cy="45719"/>
          </a:xfrm>
        </p:grpSpPr>
        <p:sp>
          <p:nvSpPr>
            <p:cNvPr id="85" name="Google Shape;85;p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 name="Google Shape;87;p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88" name="Google Shape;88;p26"/>
          <p:cNvGrpSpPr/>
          <p:nvPr/>
        </p:nvGrpSpPr>
        <p:grpSpPr>
          <a:xfrm>
            <a:off x="0" y="1295400"/>
            <a:ext cx="9347201" cy="46038"/>
            <a:chOff x="1905000" y="6553200"/>
            <a:chExt cx="7010400" cy="45719"/>
          </a:xfrm>
        </p:grpSpPr>
        <p:sp>
          <p:nvSpPr>
            <p:cNvPr id="89" name="Google Shape;89;p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92" name="Google Shape;92;p26"/>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6"/>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6618471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8183148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0548426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1070414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14400" y="1102497"/>
            <a:ext cx="10363200" cy="5367972"/>
          </a:xfrm>
          <a:prstGeom prst="rect">
            <a:avLst/>
          </a:prstGeo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1167467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6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6386754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6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9462734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6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0126706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6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0011865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6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42393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4"/>
        <p:cNvGrpSpPr/>
        <p:nvPr/>
      </p:nvGrpSpPr>
      <p:grpSpPr>
        <a:xfrm>
          <a:off x="0" y="0"/>
          <a:ext cx="0" cy="0"/>
          <a:chOff x="0" y="0"/>
          <a:chExt cx="0" cy="0"/>
        </a:xfrm>
      </p:grpSpPr>
      <p:sp>
        <p:nvSpPr>
          <p:cNvPr id="95" name="Google Shape;95;p27"/>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96" name="Google Shape;96;p27"/>
          <p:cNvGrpSpPr/>
          <p:nvPr/>
        </p:nvGrpSpPr>
        <p:grpSpPr>
          <a:xfrm>
            <a:off x="2779184" y="6550026"/>
            <a:ext cx="9412817" cy="49213"/>
            <a:chOff x="2083888" y="6550671"/>
            <a:chExt cx="7060112" cy="48665"/>
          </a:xfrm>
        </p:grpSpPr>
        <p:sp>
          <p:nvSpPr>
            <p:cNvPr id="97" name="Google Shape;97;p2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p2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2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00" name="Google Shape;100;p27"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01" name="Google Shape;101;p27"/>
          <p:cNvGrpSpPr/>
          <p:nvPr/>
        </p:nvGrpSpPr>
        <p:grpSpPr>
          <a:xfrm>
            <a:off x="2844800" y="6553200"/>
            <a:ext cx="9347201" cy="46038"/>
            <a:chOff x="1905000" y="6553200"/>
            <a:chExt cx="7010400" cy="45719"/>
          </a:xfrm>
        </p:grpSpPr>
        <p:sp>
          <p:nvSpPr>
            <p:cNvPr id="102" name="Google Shape;102;p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05" name="Google Shape;105;p27"/>
          <p:cNvGrpSpPr/>
          <p:nvPr/>
        </p:nvGrpSpPr>
        <p:grpSpPr>
          <a:xfrm>
            <a:off x="0" y="1295400"/>
            <a:ext cx="9347201" cy="46038"/>
            <a:chOff x="1905000" y="6553200"/>
            <a:chExt cx="7010400" cy="45719"/>
          </a:xfrm>
        </p:grpSpPr>
        <p:sp>
          <p:nvSpPr>
            <p:cNvPr id="106" name="Google Shape;106;p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9" name="Google Shape;109;p27"/>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7"/>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6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067724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7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0024595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7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6664854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7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6013467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7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1550989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7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3379412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7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2806669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7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7798907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7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954454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7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83092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11"/>
        <p:cNvGrpSpPr/>
        <p:nvPr/>
      </p:nvGrpSpPr>
      <p:grpSpPr>
        <a:xfrm>
          <a:off x="0" y="0"/>
          <a:ext cx="0" cy="0"/>
          <a:chOff x="0" y="0"/>
          <a:chExt cx="0" cy="0"/>
        </a:xfrm>
      </p:grpSpPr>
      <p:sp>
        <p:nvSpPr>
          <p:cNvPr id="112" name="Google Shape;112;p28"/>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13" name="Google Shape;113;p28"/>
          <p:cNvGrpSpPr/>
          <p:nvPr/>
        </p:nvGrpSpPr>
        <p:grpSpPr>
          <a:xfrm>
            <a:off x="2779184" y="6550026"/>
            <a:ext cx="9412817" cy="49213"/>
            <a:chOff x="2083888" y="6550671"/>
            <a:chExt cx="7060112" cy="48665"/>
          </a:xfrm>
        </p:grpSpPr>
        <p:sp>
          <p:nvSpPr>
            <p:cNvPr id="114" name="Google Shape;114;p2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2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7" name="Google Shape;117;p28" descr="Picture 7.png"/>
          <p:cNvPicPr preferRelativeResize="0"/>
          <p:nvPr/>
        </p:nvPicPr>
        <p:blipFill rotWithShape="1">
          <a:blip r:embed="rId2">
            <a:alphaModFix/>
          </a:blip>
          <a:srcRect/>
          <a:stretch/>
        </p:blipFill>
        <p:spPr>
          <a:xfrm>
            <a:off x="8839201" y="0"/>
            <a:ext cx="2925233" cy="692150"/>
          </a:xfrm>
          <a:prstGeom prst="rect">
            <a:avLst/>
          </a:prstGeom>
          <a:noFill/>
          <a:ln>
            <a:noFill/>
          </a:ln>
        </p:spPr>
      </p:pic>
      <p:grpSp>
        <p:nvGrpSpPr>
          <p:cNvPr id="118" name="Google Shape;118;p28"/>
          <p:cNvGrpSpPr/>
          <p:nvPr/>
        </p:nvGrpSpPr>
        <p:grpSpPr>
          <a:xfrm>
            <a:off x="2844800" y="6553200"/>
            <a:ext cx="9347201" cy="46038"/>
            <a:chOff x="1905000" y="6553200"/>
            <a:chExt cx="7010400" cy="45719"/>
          </a:xfrm>
        </p:grpSpPr>
        <p:sp>
          <p:nvSpPr>
            <p:cNvPr id="119" name="Google Shape;119;p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22" name="Google Shape;122;p28"/>
          <p:cNvGrpSpPr/>
          <p:nvPr/>
        </p:nvGrpSpPr>
        <p:grpSpPr>
          <a:xfrm>
            <a:off x="0" y="1295400"/>
            <a:ext cx="9347201" cy="46038"/>
            <a:chOff x="1905000" y="6553200"/>
            <a:chExt cx="7010400" cy="45719"/>
          </a:xfrm>
        </p:grpSpPr>
        <p:sp>
          <p:nvSpPr>
            <p:cNvPr id="123" name="Google Shape;123;p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26" name="Google Shape;126;p28"/>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8"/>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7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33408864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8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2917115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8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4328851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8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5859775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8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6796597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8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13238619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8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1962557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8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4534522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8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3713802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8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83232" y="1102497"/>
            <a:ext cx="11210835"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7E61BABB-146E-43C2-957A-F74489A8053A}" type="slidenum">
              <a:rPr lang="en-US" altLang="en-US" smtClean="0"/>
              <a:pPr/>
              <a:t>‹#›</a:t>
            </a:fld>
            <a:endParaRPr lang="en-US" altLang="en-US"/>
          </a:p>
        </p:txBody>
      </p:sp>
    </p:spTree>
    <p:extLst>
      <p:ext uri="{BB962C8B-B14F-4D97-AF65-F5344CB8AC3E}">
        <p14:creationId xmlns:p14="http://schemas.microsoft.com/office/powerpoint/2010/main" val="296638262"/>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0" name="Google Shape;270;p1"/>
          <p:cNvSpPr txBox="1">
            <a:spLocks noGrp="1"/>
          </p:cNvSpPr>
          <p:nvPr>
            <p:ph type="body" idx="2"/>
          </p:nvPr>
        </p:nvSpPr>
        <p:spPr>
          <a:xfrm>
            <a:off x="5189412" y="4826977"/>
            <a:ext cx="6713400" cy="11085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SzPts val="1700"/>
              <a:buNone/>
            </a:pPr>
            <a:r>
              <a:rPr lang="en-US" sz="3500" dirty="0" smtClean="0"/>
              <a:t>Recovery</a:t>
            </a:r>
            <a:endParaRPr lang="en-US" sz="3500" dirty="0" smtClean="0"/>
          </a:p>
          <a:p>
            <a:pPr marL="0" lvl="0" indent="0" algn="r" rtl="0">
              <a:lnSpc>
                <a:spcPct val="90000"/>
              </a:lnSpc>
              <a:spcBef>
                <a:spcPts val="0"/>
              </a:spcBef>
              <a:spcAft>
                <a:spcPts val="0"/>
              </a:spcAft>
              <a:buSzPts val="1700"/>
              <a:buNone/>
            </a:pPr>
            <a:r>
              <a:rPr lang="en-US" sz="1200" dirty="0" smtClean="0"/>
              <a:t>[Slides Courtesy McGraw Hill publications]</a:t>
            </a:r>
            <a:endParaRPr sz="1200" dirty="0"/>
          </a:p>
        </p:txBody>
      </p:sp>
      <p:sp>
        <p:nvSpPr>
          <p:cNvPr id="268" name="Google Shape;268;p1"/>
          <p:cNvSpPr txBox="1">
            <a:spLocks noGrp="1"/>
          </p:cNvSpPr>
          <p:nvPr>
            <p:ph type="ctrTitle"/>
          </p:nvPr>
        </p:nvSpPr>
        <p:spPr>
          <a:xfrm>
            <a:off x="4572000" y="2549769"/>
            <a:ext cx="7330800" cy="1600800"/>
          </a:xfrm>
          <a:prstGeom prst="rect">
            <a:avLst/>
          </a:prstGeom>
          <a:noFill/>
          <a:ln>
            <a:noFill/>
          </a:ln>
        </p:spPr>
        <p:txBody>
          <a:bodyPr spcFirstLastPara="1" wrap="square" lIns="91425" tIns="45700" rIns="91425" bIns="45700" anchor="ctr" anchorCtr="0">
            <a:normAutofit/>
          </a:bodyPr>
          <a:lstStyle/>
          <a:p>
            <a:pPr lvl="0"/>
            <a:r>
              <a:rPr lang="en-US" dirty="0"/>
              <a:t>Database </a:t>
            </a:r>
            <a:r>
              <a:rPr lang="en-US" dirty="0" smtClean="0"/>
              <a:t>Design And Applications</a:t>
            </a:r>
            <a:br>
              <a:rPr lang="en-US" dirty="0" smtClean="0"/>
            </a:br>
            <a:r>
              <a:rPr lang="en-IN" dirty="0"/>
              <a:t>CSI ZG518 / SS ZG518/SE ZG518</a:t>
            </a:r>
            <a:endParaRPr dirty="0"/>
          </a:p>
        </p:txBody>
      </p:sp>
      <p:sp>
        <p:nvSpPr>
          <p:cNvPr id="269" name="Google Shape;269;p1"/>
          <p:cNvSpPr txBox="1">
            <a:spLocks noGrp="1"/>
          </p:cNvSpPr>
          <p:nvPr>
            <p:ph type="subTitle" idx="1"/>
          </p:nvPr>
        </p:nvSpPr>
        <p:spPr>
          <a:xfrm>
            <a:off x="5908431" y="4452630"/>
            <a:ext cx="5994300" cy="343200"/>
          </a:xfrm>
          <a:prstGeom prst="rect">
            <a:avLst/>
          </a:prstGeom>
          <a:noFill/>
          <a:ln>
            <a:noFill/>
          </a:ln>
        </p:spPr>
        <p:txBody>
          <a:bodyPr spcFirstLastPara="1" wrap="square" lIns="91425" tIns="45700" rIns="91425" bIns="45700" anchor="ctr" anchorCtr="0">
            <a:normAutofit fontScale="62500" lnSpcReduction="20000"/>
          </a:bodyPr>
          <a:lstStyle/>
          <a:p>
            <a:pPr marL="0" lvl="0" indent="0" algn="r" rtl="0">
              <a:lnSpc>
                <a:spcPct val="90000"/>
              </a:lnSpc>
              <a:spcBef>
                <a:spcPts val="1000"/>
              </a:spcBef>
              <a:spcAft>
                <a:spcPts val="0"/>
              </a:spcAft>
              <a:buSzPts val="1700"/>
              <a:buNone/>
            </a:pPr>
            <a:r>
              <a:rPr lang="en-US"/>
              <a:t>Amit Dua</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a:defRPr/>
            </a:pPr>
            <a:r>
              <a:rPr lang="en-US" dirty="0" smtClean="0">
                <a:effectLst>
                  <a:outerShdw blurRad="38100" dist="38100" dir="2700000" algn="tl">
                    <a:srgbClr val="C0C0C0"/>
                  </a:outerShdw>
                </a:effectLst>
              </a:rPr>
              <a:t>Example </a:t>
            </a:r>
            <a:r>
              <a:rPr lang="en-US" dirty="0">
                <a:effectLst>
                  <a:outerShdw blurRad="38100" dist="38100" dir="2700000" algn="tl">
                    <a:srgbClr val="C0C0C0"/>
                  </a:outerShdw>
                </a:effectLst>
              </a:rPr>
              <a:t>of Data Access</a:t>
            </a:r>
          </a:p>
        </p:txBody>
      </p:sp>
      <p:sp>
        <p:nvSpPr>
          <p:cNvPr id="2" name="Text Placeholder 1"/>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normAutofit fontScale="77500" lnSpcReduction="20000"/>
          </a:bodyPr>
          <a:lstStyle/>
          <a:p>
            <a:endParaRPr lang="en-US"/>
          </a:p>
        </p:txBody>
      </p:sp>
      <p:pic>
        <p:nvPicPr>
          <p:cNvPr id="3" name="Picture 2"/>
          <p:cNvPicPr>
            <a:picLocks noChangeAspect="1"/>
          </p:cNvPicPr>
          <p:nvPr/>
        </p:nvPicPr>
        <p:blipFill>
          <a:blip r:embed="rId3"/>
          <a:stretch>
            <a:fillRect/>
          </a:stretch>
        </p:blipFill>
        <p:spPr>
          <a:xfrm>
            <a:off x="3779521" y="1256043"/>
            <a:ext cx="5131879" cy="4992737"/>
          </a:xfrm>
          <a:prstGeom prst="rect">
            <a:avLst/>
          </a:prstGeom>
        </p:spPr>
      </p:pic>
    </p:spTree>
    <p:extLst>
      <p:ext uri="{BB962C8B-B14F-4D97-AF65-F5344CB8AC3E}">
        <p14:creationId xmlns:p14="http://schemas.microsoft.com/office/powerpoint/2010/main" val="39493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Recovery and Atomicity</a:t>
            </a:r>
          </a:p>
        </p:txBody>
      </p:sp>
      <p:sp>
        <p:nvSpPr>
          <p:cNvPr id="14339" name="Rectangle 3"/>
          <p:cNvSpPr>
            <a:spLocks noGrp="1" noChangeArrowheads="1"/>
          </p:cNvSpPr>
          <p:nvPr>
            <p:ph type="body" idx="1"/>
          </p:nvPr>
        </p:nvSpPr>
        <p:spPr/>
        <p:txBody>
          <a:bodyPr/>
          <a:lstStyle/>
          <a:p>
            <a:r>
              <a:rPr lang="en-US" altLang="en-US" dirty="0"/>
              <a:t>To ensure atomicity despite failures, we first output information describing the modifications to stable storage without modifying the database itself.</a:t>
            </a:r>
          </a:p>
          <a:p>
            <a:r>
              <a:rPr lang="en-US" altLang="en-US" dirty="0"/>
              <a:t>We study </a:t>
            </a:r>
            <a:r>
              <a:rPr lang="en-US" altLang="en-US" b="1" dirty="0">
                <a:solidFill>
                  <a:srgbClr val="002060"/>
                </a:solidFill>
              </a:rPr>
              <a:t>log-based recovery</a:t>
            </a:r>
            <a:r>
              <a:rPr lang="en-US" altLang="en-US" dirty="0">
                <a:solidFill>
                  <a:srgbClr val="002060"/>
                </a:solidFill>
              </a:rPr>
              <a:t> </a:t>
            </a:r>
            <a:r>
              <a:rPr lang="en-US" altLang="en-US" b="1" dirty="0">
                <a:solidFill>
                  <a:srgbClr val="002060"/>
                </a:solidFill>
              </a:rPr>
              <a:t>mechanisms</a:t>
            </a:r>
            <a:r>
              <a:rPr lang="en-US" altLang="en-US" dirty="0">
                <a:solidFill>
                  <a:srgbClr val="002060"/>
                </a:solidFill>
              </a:rPr>
              <a:t> </a:t>
            </a:r>
            <a:r>
              <a:rPr lang="en-US" altLang="en-US" dirty="0"/>
              <a:t>in detail</a:t>
            </a:r>
          </a:p>
          <a:p>
            <a:pPr lvl="1"/>
            <a:r>
              <a:rPr lang="en-US" altLang="en-US" dirty="0"/>
              <a:t>We first present key concepts</a:t>
            </a:r>
          </a:p>
          <a:p>
            <a:pPr lvl="1"/>
            <a:r>
              <a:rPr lang="en-US" altLang="en-US" dirty="0"/>
              <a:t>And then present the actual recovery algorithm</a:t>
            </a:r>
          </a:p>
          <a:p>
            <a:r>
              <a:rPr lang="en-US" altLang="en-US" dirty="0"/>
              <a:t>Less used alternative: </a:t>
            </a:r>
            <a:r>
              <a:rPr lang="en-US" altLang="en-US" b="1" dirty="0">
                <a:solidFill>
                  <a:srgbClr val="002060"/>
                </a:solidFill>
              </a:rPr>
              <a:t>shadow-copy</a:t>
            </a:r>
            <a:r>
              <a:rPr lang="en-US" altLang="en-US" b="1" dirty="0">
                <a:solidFill>
                  <a:srgbClr val="000099"/>
                </a:solidFill>
              </a:rPr>
              <a:t> </a:t>
            </a:r>
            <a:r>
              <a:rPr lang="en-US" altLang="en-US" dirty="0"/>
              <a:t>and</a:t>
            </a:r>
            <a:r>
              <a:rPr lang="en-US" altLang="en-US" dirty="0">
                <a:solidFill>
                  <a:srgbClr val="000099"/>
                </a:solidFill>
              </a:rPr>
              <a:t> </a:t>
            </a:r>
            <a:r>
              <a:rPr lang="en-US" altLang="en-US" b="1" dirty="0">
                <a:solidFill>
                  <a:srgbClr val="002060"/>
                </a:solidFill>
              </a:rPr>
              <a:t>shadow-paging</a:t>
            </a:r>
            <a:r>
              <a:rPr lang="en-US" altLang="en-US" b="1" dirty="0">
                <a:solidFill>
                  <a:srgbClr val="000099"/>
                </a:solidFill>
              </a:rPr>
              <a:t> </a:t>
            </a:r>
            <a:r>
              <a:rPr lang="en-US" altLang="en-US" dirty="0"/>
              <a:t>(brief details in book)</a:t>
            </a:r>
          </a:p>
          <a:p>
            <a:pPr>
              <a:buFont typeface="Monotype Sorts" charset="2"/>
              <a:buNone/>
            </a:pPr>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pic>
        <p:nvPicPr>
          <p:cNvPr id="14340" name="Picture 1" descr="15-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3775" y="3988222"/>
            <a:ext cx="3638550"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2"/>
          <p:cNvSpPr txBox="1">
            <a:spLocks noChangeArrowheads="1"/>
          </p:cNvSpPr>
          <p:nvPr/>
        </p:nvSpPr>
        <p:spPr bwMode="auto">
          <a:xfrm>
            <a:off x="2825751" y="5093123"/>
            <a:ext cx="163698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1700" b="1" dirty="0">
                <a:solidFill>
                  <a:srgbClr val="002060"/>
                </a:solidFill>
              </a:rPr>
              <a:t>shadow-copy</a:t>
            </a:r>
            <a:r>
              <a:rPr lang="en-US" altLang="en-US" sz="1700" b="1" dirty="0">
                <a:solidFill>
                  <a:srgbClr val="000099"/>
                </a:solidFill>
              </a:rPr>
              <a:t> </a:t>
            </a:r>
            <a:endParaRPr lang="en-US" altLang="en-US" sz="1700" dirty="0"/>
          </a:p>
        </p:txBody>
      </p:sp>
    </p:spTree>
    <p:extLst>
      <p:ext uri="{BB962C8B-B14F-4D97-AF65-F5344CB8AC3E}">
        <p14:creationId xmlns:p14="http://schemas.microsoft.com/office/powerpoint/2010/main" val="1712501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Log-Based Recovery</a:t>
            </a:r>
          </a:p>
        </p:txBody>
      </p:sp>
      <p:sp>
        <p:nvSpPr>
          <p:cNvPr id="15363" name="Rectangle 3"/>
          <p:cNvSpPr>
            <a:spLocks noGrp="1" noChangeArrowheads="1"/>
          </p:cNvSpPr>
          <p:nvPr>
            <p:ph type="body" idx="1"/>
          </p:nvPr>
        </p:nvSpPr>
        <p:spPr>
          <a:prstGeom prst="rect">
            <a:avLst/>
          </a:prstGeom>
        </p:spPr>
        <p:txBody>
          <a:bodyPr>
            <a:noAutofit/>
          </a:bodyPr>
          <a:lstStyle/>
          <a:p>
            <a:pPr>
              <a:lnSpc>
                <a:spcPct val="90000"/>
              </a:lnSpc>
            </a:pPr>
            <a:r>
              <a:rPr lang="en-US" altLang="en-US" sz="1600" dirty="0"/>
              <a:t>A  </a:t>
            </a:r>
            <a:r>
              <a:rPr lang="en-US" altLang="en-US" sz="1600" b="1" dirty="0">
                <a:solidFill>
                  <a:srgbClr val="002060"/>
                </a:solidFill>
              </a:rPr>
              <a:t>log</a:t>
            </a:r>
            <a:r>
              <a:rPr lang="en-US" altLang="en-US" sz="1600" dirty="0">
                <a:solidFill>
                  <a:srgbClr val="002060"/>
                </a:solidFill>
              </a:rPr>
              <a:t>  </a:t>
            </a:r>
            <a:r>
              <a:rPr lang="en-US" altLang="en-US" sz="1600" dirty="0"/>
              <a:t>is a sequence of  </a:t>
            </a:r>
            <a:r>
              <a:rPr lang="en-US" altLang="en-US" sz="1600" b="1" dirty="0"/>
              <a:t>log records</a:t>
            </a:r>
            <a:r>
              <a:rPr lang="en-US" altLang="en-US" sz="1600" dirty="0"/>
              <a:t>. The records  keep information about update activities on the database.</a:t>
            </a:r>
          </a:p>
          <a:p>
            <a:pPr lvl="1">
              <a:lnSpc>
                <a:spcPct val="90000"/>
              </a:lnSpc>
            </a:pPr>
            <a:r>
              <a:rPr lang="en-US" altLang="en-US" sz="1400" dirty="0"/>
              <a:t>The </a:t>
            </a:r>
            <a:r>
              <a:rPr lang="en-US" altLang="en-US" sz="1400" b="1" dirty="0"/>
              <a:t>log</a:t>
            </a:r>
            <a:r>
              <a:rPr lang="en-US" altLang="en-US" sz="1400" dirty="0"/>
              <a:t> is kept on stable storage </a:t>
            </a:r>
          </a:p>
          <a:p>
            <a:pPr>
              <a:lnSpc>
                <a:spcPct val="90000"/>
              </a:lnSpc>
            </a:pPr>
            <a:r>
              <a:rPr lang="en-US" altLang="en-US" sz="1600" dirty="0"/>
              <a:t>When transaction </a:t>
            </a:r>
            <a:r>
              <a:rPr lang="en-US" altLang="en-US" sz="1600" i="1" dirty="0" err="1"/>
              <a:t>T</a:t>
            </a:r>
            <a:r>
              <a:rPr lang="en-US" altLang="en-US" sz="1600" i="1" baseline="-25000" dirty="0" err="1"/>
              <a:t>i</a:t>
            </a:r>
            <a:r>
              <a:rPr lang="en-US" altLang="en-US" sz="1600" i="1" dirty="0"/>
              <a:t> </a:t>
            </a:r>
            <a:r>
              <a:rPr lang="en-US" altLang="en-US" sz="1600" dirty="0"/>
              <a:t>starts, it registers itself by writing a </a:t>
            </a:r>
          </a:p>
          <a:p>
            <a:pPr marL="0" indent="0">
              <a:buNone/>
            </a:pPr>
            <a:r>
              <a:rPr lang="en-US" altLang="en-US" sz="1050" dirty="0"/>
              <a:t> </a:t>
            </a:r>
            <a:r>
              <a:rPr lang="en-US" altLang="en-US" sz="1600" dirty="0"/>
              <a:t/>
            </a:r>
            <a:br>
              <a:rPr lang="en-US" altLang="en-US" sz="1600" dirty="0"/>
            </a:br>
            <a:r>
              <a:rPr lang="en-US" altLang="en-US" sz="1600" dirty="0"/>
              <a:t>       </a:t>
            </a:r>
            <a:r>
              <a:rPr lang="en-US" altLang="en-US" sz="1600" i="1" dirty="0"/>
              <a:t>&lt;</a:t>
            </a:r>
            <a:r>
              <a:rPr lang="en-US" altLang="en-US" sz="1600" i="1" dirty="0" err="1"/>
              <a:t>T</a:t>
            </a:r>
            <a:r>
              <a:rPr lang="en-US" altLang="en-US" sz="1600" i="1" baseline="-25000" dirty="0" err="1"/>
              <a:t>i</a:t>
            </a:r>
            <a:r>
              <a:rPr lang="en-US" altLang="en-US" sz="1600" i="1" baseline="-25000" dirty="0"/>
              <a:t>  </a:t>
            </a:r>
            <a:r>
              <a:rPr lang="en-US" altLang="en-US" sz="1600" b="1" dirty="0"/>
              <a:t>start</a:t>
            </a:r>
            <a:r>
              <a:rPr lang="en-US" altLang="en-US" sz="1600" dirty="0"/>
              <a:t>&gt; log record</a:t>
            </a:r>
          </a:p>
          <a:p>
            <a:pPr marL="0" indent="0">
              <a:buNone/>
            </a:pPr>
            <a:endParaRPr lang="en-US" altLang="en-US" sz="1050" dirty="0"/>
          </a:p>
          <a:p>
            <a:pPr>
              <a:lnSpc>
                <a:spcPct val="90000"/>
              </a:lnSpc>
            </a:pPr>
            <a:r>
              <a:rPr lang="en-US" altLang="en-US" sz="1600" i="1" dirty="0"/>
              <a:t>Before </a:t>
            </a:r>
            <a:r>
              <a:rPr lang="en-US" altLang="en-US" sz="1600" i="1" dirty="0" err="1"/>
              <a:t>T</a:t>
            </a:r>
            <a:r>
              <a:rPr lang="en-US" altLang="en-US" sz="1600" i="1" baseline="-25000" dirty="0" err="1"/>
              <a:t>i</a:t>
            </a:r>
            <a:r>
              <a:rPr lang="en-US" altLang="en-US" sz="1600" i="1" dirty="0"/>
              <a:t> </a:t>
            </a:r>
            <a:r>
              <a:rPr lang="en-US" altLang="en-US" sz="1600" dirty="0"/>
              <a:t>executes </a:t>
            </a:r>
            <a:r>
              <a:rPr lang="en-US" altLang="en-US" sz="1600" b="1" dirty="0"/>
              <a:t>write</a:t>
            </a:r>
            <a:r>
              <a:rPr lang="en-US" altLang="en-US" sz="1600" dirty="0"/>
              <a:t>(</a:t>
            </a:r>
            <a:r>
              <a:rPr lang="en-US" altLang="en-US" sz="1600" i="1" dirty="0"/>
              <a:t>X</a:t>
            </a:r>
            <a:r>
              <a:rPr lang="en-US" altLang="en-US" sz="1600" dirty="0"/>
              <a:t>), a log record </a:t>
            </a:r>
          </a:p>
          <a:p>
            <a:pPr marL="0" indent="0">
              <a:buNone/>
            </a:pPr>
            <a:r>
              <a:rPr lang="en-US" altLang="en-US" sz="1050" dirty="0"/>
              <a:t> </a:t>
            </a:r>
            <a:r>
              <a:rPr lang="en-US" altLang="en-US" sz="1600" dirty="0"/>
              <a:t/>
            </a:r>
            <a:br>
              <a:rPr lang="en-US" altLang="en-US" sz="1600" dirty="0"/>
            </a:br>
            <a:r>
              <a:rPr lang="en-US" altLang="en-US" sz="1600" dirty="0"/>
              <a:t>       </a:t>
            </a:r>
            <a:r>
              <a:rPr lang="en-US" altLang="en-US" sz="1600" i="1" dirty="0"/>
              <a:t>&lt;</a:t>
            </a:r>
            <a:r>
              <a:rPr lang="en-US" altLang="en-US" sz="1600" i="1" dirty="0" err="1"/>
              <a:t>T</a:t>
            </a:r>
            <a:r>
              <a:rPr lang="en-US" altLang="en-US" sz="1600" i="1" baseline="-25000" dirty="0" err="1"/>
              <a:t>i</a:t>
            </a:r>
            <a:r>
              <a:rPr lang="en-US" altLang="en-US" sz="1600" i="1" dirty="0"/>
              <a:t>, X,  V</a:t>
            </a:r>
            <a:r>
              <a:rPr lang="en-US" altLang="en-US" sz="1600" i="1" baseline="-25000" dirty="0"/>
              <a:t>1</a:t>
            </a:r>
            <a:r>
              <a:rPr lang="en-US" altLang="en-US" sz="1600" i="1" dirty="0"/>
              <a:t>,  V</a:t>
            </a:r>
            <a:r>
              <a:rPr lang="en-US" altLang="en-US" sz="1600" i="1" baseline="-25000" dirty="0"/>
              <a:t>2</a:t>
            </a:r>
            <a:r>
              <a:rPr lang="en-US" altLang="en-US" sz="1600" i="1" dirty="0"/>
              <a:t>&gt;  </a:t>
            </a:r>
            <a:br>
              <a:rPr lang="en-US" altLang="en-US" sz="1600" i="1" dirty="0"/>
            </a:br>
            <a:r>
              <a:rPr lang="en-US" altLang="en-US" sz="1050" i="1" dirty="0"/>
              <a:t> </a:t>
            </a:r>
          </a:p>
          <a:p>
            <a:pPr marL="0" indent="0">
              <a:buNone/>
            </a:pPr>
            <a:r>
              <a:rPr lang="en-US" altLang="en-US" sz="1600" i="1" dirty="0"/>
              <a:t>        </a:t>
            </a:r>
            <a:r>
              <a:rPr lang="en-US" altLang="en-US" sz="1600" dirty="0"/>
              <a:t>is written, where</a:t>
            </a:r>
            <a:r>
              <a:rPr lang="en-US" altLang="en-US" sz="1600" i="1" dirty="0"/>
              <a:t> V</a:t>
            </a:r>
            <a:r>
              <a:rPr lang="en-US" altLang="en-US" sz="1600" i="1" baseline="-25000" dirty="0"/>
              <a:t>1</a:t>
            </a:r>
            <a:r>
              <a:rPr lang="en-US" altLang="en-US" sz="1600" dirty="0"/>
              <a:t> is the value of </a:t>
            </a:r>
            <a:r>
              <a:rPr lang="en-US" altLang="en-US" sz="1600" i="1" dirty="0"/>
              <a:t>X</a:t>
            </a:r>
            <a:r>
              <a:rPr lang="en-US" altLang="en-US" sz="1600" dirty="0"/>
              <a:t>  before the write (the </a:t>
            </a:r>
            <a:r>
              <a:rPr lang="en-US" altLang="en-US" sz="1600" b="1" dirty="0">
                <a:solidFill>
                  <a:srgbClr val="002060"/>
                </a:solidFill>
              </a:rPr>
              <a:t>old </a:t>
            </a:r>
          </a:p>
          <a:p>
            <a:pPr marL="0" indent="0">
              <a:buNone/>
            </a:pPr>
            <a:r>
              <a:rPr lang="en-US" altLang="en-US" sz="1600" b="1" dirty="0">
                <a:solidFill>
                  <a:srgbClr val="002060"/>
                </a:solidFill>
              </a:rPr>
              <a:t>       value</a:t>
            </a:r>
            <a:r>
              <a:rPr lang="en-US" altLang="en-US" sz="1600" dirty="0"/>
              <a:t>)</a:t>
            </a:r>
            <a:r>
              <a:rPr lang="en-US" altLang="en-US" sz="1600" b="1" dirty="0"/>
              <a:t>,</a:t>
            </a:r>
            <a:r>
              <a:rPr lang="en-US" altLang="en-US" sz="1600" dirty="0"/>
              <a:t> and </a:t>
            </a:r>
            <a:r>
              <a:rPr lang="en-US" altLang="en-US" sz="1600" i="1" dirty="0"/>
              <a:t>V</a:t>
            </a:r>
            <a:r>
              <a:rPr lang="en-US" altLang="en-US" sz="1600" i="1" baseline="-25000" dirty="0"/>
              <a:t>2</a:t>
            </a:r>
            <a:r>
              <a:rPr lang="en-US" altLang="en-US" sz="1600" i="1" dirty="0"/>
              <a:t> </a:t>
            </a:r>
            <a:r>
              <a:rPr lang="en-US" altLang="en-US" sz="1600" dirty="0"/>
              <a:t>is the value to be written to </a:t>
            </a:r>
            <a:r>
              <a:rPr lang="en-US" altLang="en-US" sz="1600" i="1" dirty="0"/>
              <a:t>X </a:t>
            </a:r>
            <a:r>
              <a:rPr lang="en-US" altLang="en-US" sz="1600" dirty="0"/>
              <a:t>(the </a:t>
            </a:r>
            <a:r>
              <a:rPr lang="en-US" altLang="en-US" sz="1600" b="1" dirty="0">
                <a:solidFill>
                  <a:srgbClr val="002060"/>
                </a:solidFill>
              </a:rPr>
              <a:t>new value</a:t>
            </a:r>
            <a:r>
              <a:rPr lang="en-US" altLang="en-US" sz="1600" dirty="0"/>
              <a:t>). </a:t>
            </a:r>
          </a:p>
          <a:p>
            <a:pPr>
              <a:lnSpc>
                <a:spcPct val="90000"/>
              </a:lnSpc>
            </a:pPr>
            <a:r>
              <a:rPr lang="en-US" altLang="en-US" sz="1600" dirty="0"/>
              <a:t>When </a:t>
            </a:r>
            <a:r>
              <a:rPr lang="en-US" altLang="en-US" sz="1600" i="1" dirty="0" err="1"/>
              <a:t>T</a:t>
            </a:r>
            <a:r>
              <a:rPr lang="en-US" altLang="en-US" sz="1600" i="1" baseline="-25000" dirty="0" err="1"/>
              <a:t>i</a:t>
            </a:r>
            <a:r>
              <a:rPr lang="en-US" altLang="en-US" sz="1600" dirty="0"/>
              <a:t> finishes it last statement, the log record &lt;</a:t>
            </a:r>
            <a:r>
              <a:rPr lang="en-US" altLang="en-US" sz="1600" i="1" dirty="0" err="1"/>
              <a:t>T</a:t>
            </a:r>
            <a:r>
              <a:rPr lang="en-US" altLang="en-US" sz="1600" i="1" baseline="-25000" dirty="0" err="1"/>
              <a:t>i</a:t>
            </a:r>
            <a:r>
              <a:rPr lang="en-US" altLang="en-US" sz="1600" i="1" dirty="0"/>
              <a:t> </a:t>
            </a:r>
            <a:r>
              <a:rPr lang="en-US" altLang="en-US" sz="1600" b="1" i="1" dirty="0"/>
              <a:t> </a:t>
            </a:r>
            <a:r>
              <a:rPr lang="en-US" altLang="en-US" sz="1600" b="1" dirty="0"/>
              <a:t>commi</a:t>
            </a:r>
            <a:r>
              <a:rPr lang="en-US" altLang="en-US" sz="1600" dirty="0"/>
              <a:t>t&gt; is written. </a:t>
            </a:r>
          </a:p>
          <a:p>
            <a:pPr>
              <a:lnSpc>
                <a:spcPct val="90000"/>
              </a:lnSpc>
            </a:pPr>
            <a:r>
              <a:rPr lang="en-US" altLang="en-US" sz="1600" dirty="0"/>
              <a:t>Two approaches using logs</a:t>
            </a:r>
          </a:p>
          <a:p>
            <a:pPr lvl="1">
              <a:lnSpc>
                <a:spcPct val="90000"/>
              </a:lnSpc>
            </a:pPr>
            <a:r>
              <a:rPr lang="en-US" altLang="en-US" sz="1400" dirty="0"/>
              <a:t>Immediate database modification</a:t>
            </a:r>
          </a:p>
          <a:p>
            <a:pPr lvl="1">
              <a:lnSpc>
                <a:spcPct val="90000"/>
              </a:lnSpc>
            </a:pPr>
            <a:r>
              <a:rPr lang="en-US" altLang="en-US" sz="1400" dirty="0"/>
              <a:t>Deferred database modification. </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331904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Immediate Database Modification</a:t>
            </a:r>
          </a:p>
        </p:txBody>
      </p:sp>
      <p:sp>
        <p:nvSpPr>
          <p:cNvPr id="16387" name="Rectangle 3"/>
          <p:cNvSpPr>
            <a:spLocks noGrp="1" noChangeArrowheads="1"/>
          </p:cNvSpPr>
          <p:nvPr>
            <p:ph type="body" idx="1"/>
          </p:nvPr>
        </p:nvSpPr>
        <p:spPr>
          <a:prstGeom prst="rect">
            <a:avLst/>
          </a:prstGeom>
        </p:spPr>
        <p:txBody>
          <a:bodyPr>
            <a:normAutofit fontScale="85000" lnSpcReduction="20000"/>
          </a:bodyPr>
          <a:lstStyle/>
          <a:p>
            <a:pPr>
              <a:lnSpc>
                <a:spcPct val="90000"/>
              </a:lnSpc>
            </a:pPr>
            <a:r>
              <a:rPr lang="en-US" altLang="en-US" dirty="0"/>
              <a:t>The </a:t>
            </a:r>
            <a:r>
              <a:rPr lang="en-US" altLang="en-US" b="1" dirty="0">
                <a:solidFill>
                  <a:srgbClr val="002060"/>
                </a:solidFill>
              </a:rPr>
              <a:t>immediate-modification</a:t>
            </a:r>
            <a:r>
              <a:rPr lang="en-US" altLang="en-US" dirty="0"/>
              <a:t> scheme allows updates of an uncommitted transaction to be made to the buffer, or the disk itself, before the transaction commits</a:t>
            </a:r>
          </a:p>
          <a:p>
            <a:pPr>
              <a:lnSpc>
                <a:spcPct val="90000"/>
              </a:lnSpc>
            </a:pPr>
            <a:r>
              <a:rPr lang="en-US" altLang="en-US" dirty="0"/>
              <a:t>Update log record must be written </a:t>
            </a:r>
            <a:r>
              <a:rPr lang="en-US" altLang="en-US" i="1" dirty="0"/>
              <a:t>before</a:t>
            </a:r>
            <a:r>
              <a:rPr lang="en-US" altLang="en-US" dirty="0"/>
              <a:t> database item is written</a:t>
            </a:r>
          </a:p>
          <a:p>
            <a:pPr lvl="1">
              <a:lnSpc>
                <a:spcPct val="90000"/>
              </a:lnSpc>
            </a:pPr>
            <a:r>
              <a:rPr lang="en-US" altLang="en-US" dirty="0"/>
              <a:t>We assume that the log record is output directly to stable storage</a:t>
            </a:r>
          </a:p>
          <a:p>
            <a:pPr lvl="1">
              <a:lnSpc>
                <a:spcPct val="90000"/>
              </a:lnSpc>
            </a:pPr>
            <a:r>
              <a:rPr lang="en-US" altLang="en-US" dirty="0"/>
              <a:t>(Will see later that how to postpone log record output to some extent)</a:t>
            </a:r>
          </a:p>
          <a:p>
            <a:pPr>
              <a:lnSpc>
                <a:spcPct val="90000"/>
              </a:lnSpc>
            </a:pPr>
            <a:r>
              <a:rPr lang="en-US" altLang="en-US" dirty="0"/>
              <a:t>Output of updated blocks to disk can take place at any time before or after transaction commit</a:t>
            </a:r>
          </a:p>
          <a:p>
            <a:pPr>
              <a:lnSpc>
                <a:spcPct val="90000"/>
              </a:lnSpc>
            </a:pPr>
            <a:r>
              <a:rPr lang="en-US" altLang="en-US" dirty="0"/>
              <a:t>Order in which blocks are output can be different from the order in which they are written.</a:t>
            </a:r>
          </a:p>
          <a:p>
            <a:pPr>
              <a:lnSpc>
                <a:spcPct val="90000"/>
              </a:lnSpc>
            </a:pPr>
            <a:r>
              <a:rPr lang="en-US" altLang="en-US" dirty="0"/>
              <a:t>The </a:t>
            </a:r>
            <a:r>
              <a:rPr lang="en-US" altLang="en-US" b="1" dirty="0">
                <a:solidFill>
                  <a:srgbClr val="002060"/>
                </a:solidFill>
              </a:rPr>
              <a:t>deferred-modification</a:t>
            </a:r>
            <a:r>
              <a:rPr lang="en-US" altLang="en-US" dirty="0"/>
              <a:t> scheme performs updates to buffer/disk only at the time of transaction commit</a:t>
            </a:r>
          </a:p>
          <a:p>
            <a:pPr lvl="1">
              <a:lnSpc>
                <a:spcPct val="90000"/>
              </a:lnSpc>
            </a:pPr>
            <a:r>
              <a:rPr lang="en-US" altLang="en-US" dirty="0"/>
              <a:t>Simplifies some aspects of recovery</a:t>
            </a:r>
          </a:p>
          <a:p>
            <a:pPr lvl="1">
              <a:lnSpc>
                <a:spcPct val="90000"/>
              </a:lnSpc>
            </a:pPr>
            <a:r>
              <a:rPr lang="en-US" altLang="en-US" dirty="0"/>
              <a:t>But has overhead of storing local copy</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70908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a:effectLst/>
              </a:rPr>
              <a:t>Transaction Commit</a:t>
            </a:r>
          </a:p>
        </p:txBody>
      </p:sp>
      <p:sp>
        <p:nvSpPr>
          <p:cNvPr id="17411" name="Rectangle 3"/>
          <p:cNvSpPr>
            <a:spLocks noGrp="1" noChangeArrowheads="1"/>
          </p:cNvSpPr>
          <p:nvPr>
            <p:ph type="body" idx="1"/>
          </p:nvPr>
        </p:nvSpPr>
        <p:spPr/>
        <p:txBody>
          <a:bodyPr/>
          <a:lstStyle/>
          <a:p>
            <a:r>
              <a:rPr lang="en-US" altLang="en-US" dirty="0"/>
              <a:t>A transaction is said to have committed when its commit log record is output to stable storage </a:t>
            </a:r>
          </a:p>
          <a:p>
            <a:pPr lvl="1"/>
            <a:r>
              <a:rPr lang="en-US" altLang="en-US" dirty="0"/>
              <a:t>All previous log records of the transaction must have been output already </a:t>
            </a:r>
          </a:p>
          <a:p>
            <a:r>
              <a:rPr lang="en-US" altLang="en-US" dirty="0"/>
              <a:t>Writes performed by a transaction may still be in the buffer when the transaction commits, and may be output later</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864537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a:defRPr/>
            </a:pPr>
            <a:r>
              <a:rPr lang="en-US" sz="3000">
                <a:effectLst>
                  <a:outerShdw blurRad="38100" dist="38100" dir="2700000" algn="tl">
                    <a:srgbClr val="C0C0C0"/>
                  </a:outerShdw>
                </a:effectLst>
              </a:rPr>
              <a:t>Immediate Database Modification Example</a:t>
            </a:r>
          </a:p>
        </p:txBody>
      </p:sp>
      <p:sp>
        <p:nvSpPr>
          <p:cNvPr id="18435" name="Rectangle 3"/>
          <p:cNvSpPr>
            <a:spLocks noGrp="1" noChangeArrowheads="1"/>
          </p:cNvSpPr>
          <p:nvPr>
            <p:ph type="body" idx="1"/>
          </p:nvPr>
        </p:nvSpPr>
        <p:spPr>
          <a:prstGeom prst="rect">
            <a:avLst/>
          </a:prstGeom>
        </p:spPr>
        <p:txBody>
          <a:bodyPr>
            <a:noAutofit/>
          </a:bodyPr>
          <a:lstStyle/>
          <a:p>
            <a:pPr>
              <a:buFont typeface="Monotype Sorts" charset="2"/>
              <a:buNone/>
            </a:pPr>
            <a:r>
              <a:rPr lang="en-US" altLang="en-US" sz="1600" b="1" dirty="0"/>
              <a:t>Log                                Write                     Output</a:t>
            </a:r>
            <a:endParaRPr lang="en-US" altLang="en-US" sz="1600" dirty="0"/>
          </a:p>
          <a:p>
            <a:pPr>
              <a:lnSpc>
                <a:spcPct val="80000"/>
              </a:lnSpc>
              <a:buFont typeface="Monotype Sorts" charset="2"/>
              <a:buNone/>
            </a:pPr>
            <a:endParaRPr lang="en-US" altLang="en-US" sz="1600" dirty="0"/>
          </a:p>
          <a:p>
            <a:pPr>
              <a:lnSpc>
                <a:spcPct val="60000"/>
              </a:lnSpc>
              <a:buFont typeface="Monotype Sorts" charset="2"/>
              <a:buNone/>
            </a:pPr>
            <a:r>
              <a:rPr lang="en-US" altLang="en-US" sz="1600" dirty="0"/>
              <a:t>&lt;</a:t>
            </a:r>
            <a:r>
              <a:rPr lang="en-US" altLang="en-US" sz="1600" i="1" dirty="0"/>
              <a:t>T</a:t>
            </a:r>
            <a:r>
              <a:rPr lang="en-US" altLang="en-US" sz="1600" baseline="-25000" dirty="0"/>
              <a:t>0</a:t>
            </a:r>
            <a:r>
              <a:rPr lang="en-US" altLang="en-US" sz="1600" i="1" dirty="0"/>
              <a:t> </a:t>
            </a:r>
            <a:r>
              <a:rPr lang="en-US" altLang="en-US" sz="1600" b="1" dirty="0"/>
              <a:t>start</a:t>
            </a:r>
            <a:r>
              <a:rPr lang="en-US" altLang="en-US" sz="1600" dirty="0"/>
              <a:t>&gt;</a:t>
            </a:r>
          </a:p>
          <a:p>
            <a:pPr>
              <a:buFont typeface="Monotype Sorts" charset="2"/>
              <a:buNone/>
            </a:pPr>
            <a:r>
              <a:rPr lang="en-US" altLang="en-US" sz="1600" dirty="0"/>
              <a:t>&lt;</a:t>
            </a:r>
            <a:r>
              <a:rPr lang="en-US" altLang="en-US" sz="1600" i="1" dirty="0"/>
              <a:t>T</a:t>
            </a:r>
            <a:r>
              <a:rPr lang="en-US" altLang="en-US" sz="1600" baseline="-25000" dirty="0"/>
              <a:t>0</a:t>
            </a:r>
            <a:r>
              <a:rPr lang="en-US" altLang="en-US" sz="1600" i="1" dirty="0"/>
              <a:t>,</a:t>
            </a:r>
            <a:r>
              <a:rPr lang="en-US" altLang="en-US" sz="1600" dirty="0"/>
              <a:t> A, 1000, 950&gt;</a:t>
            </a:r>
          </a:p>
          <a:p>
            <a:pPr>
              <a:lnSpc>
                <a:spcPct val="70000"/>
              </a:lnSpc>
              <a:buFont typeface="Monotype Sorts" charset="2"/>
              <a:buNone/>
            </a:pPr>
            <a:r>
              <a:rPr lang="en-US" altLang="en-US" sz="1600" i="1" dirty="0"/>
              <a:t>&lt;T</a:t>
            </a:r>
            <a:r>
              <a:rPr lang="en-US" altLang="en-US" sz="1600" baseline="-25000" dirty="0"/>
              <a:t>0</a:t>
            </a:r>
            <a:r>
              <a:rPr lang="en-US" altLang="en-US" sz="1600" i="1" dirty="0"/>
              <a:t>,</a:t>
            </a:r>
            <a:r>
              <a:rPr lang="en-US" altLang="en-US" sz="1600" dirty="0"/>
              <a:t> B, 2000, 2050&gt;</a:t>
            </a:r>
          </a:p>
          <a:p>
            <a:pPr>
              <a:lnSpc>
                <a:spcPct val="80000"/>
              </a:lnSpc>
              <a:buFont typeface="Monotype Sorts" charset="2"/>
              <a:buNone/>
            </a:pPr>
            <a:r>
              <a:rPr lang="en-US" altLang="en-US" sz="1600" dirty="0"/>
              <a:t>                                    </a:t>
            </a:r>
            <a:r>
              <a:rPr lang="en-US" altLang="en-US" sz="1600" i="1" dirty="0"/>
              <a:t>A</a:t>
            </a:r>
            <a:r>
              <a:rPr lang="en-US" altLang="en-US" sz="1600" dirty="0"/>
              <a:t> = 950</a:t>
            </a:r>
          </a:p>
          <a:p>
            <a:pPr>
              <a:lnSpc>
                <a:spcPct val="60000"/>
              </a:lnSpc>
              <a:buFont typeface="Monotype Sorts" charset="2"/>
              <a:buNone/>
            </a:pPr>
            <a:r>
              <a:rPr lang="en-US" altLang="en-US" sz="1600" dirty="0"/>
              <a:t>                                    </a:t>
            </a:r>
            <a:r>
              <a:rPr lang="en-US" altLang="en-US" sz="1600" i="1" dirty="0"/>
              <a:t>B</a:t>
            </a:r>
            <a:r>
              <a:rPr lang="en-US" altLang="en-US" sz="1600" dirty="0"/>
              <a:t> = 2050</a:t>
            </a:r>
          </a:p>
          <a:p>
            <a:pPr>
              <a:buFont typeface="Monotype Sorts" charset="2"/>
              <a:buNone/>
            </a:pPr>
            <a:r>
              <a:rPr lang="en-US" altLang="en-US" sz="1600" dirty="0"/>
              <a:t>&lt;</a:t>
            </a:r>
            <a:r>
              <a:rPr lang="en-US" altLang="en-US" sz="1600" i="1" dirty="0"/>
              <a:t>T</a:t>
            </a:r>
            <a:r>
              <a:rPr lang="en-US" altLang="en-US" sz="1600" baseline="-25000" dirty="0"/>
              <a:t>0</a:t>
            </a:r>
            <a:r>
              <a:rPr lang="en-US" altLang="en-US" sz="1600" dirty="0"/>
              <a:t> </a:t>
            </a:r>
            <a:r>
              <a:rPr lang="en-US" altLang="en-US" sz="1600" b="1" dirty="0"/>
              <a:t>commit</a:t>
            </a:r>
            <a:r>
              <a:rPr lang="en-US" altLang="en-US" sz="1600" dirty="0"/>
              <a:t>&gt;</a:t>
            </a:r>
          </a:p>
          <a:p>
            <a:pPr>
              <a:lnSpc>
                <a:spcPct val="80000"/>
              </a:lnSpc>
              <a:buFont typeface="Monotype Sorts" charset="2"/>
              <a:buNone/>
            </a:pPr>
            <a:r>
              <a:rPr lang="en-US" altLang="en-US" sz="1600" dirty="0"/>
              <a:t>&lt;</a:t>
            </a:r>
            <a:r>
              <a:rPr lang="en-US" altLang="en-US" sz="1600" i="1" dirty="0"/>
              <a:t>T</a:t>
            </a:r>
            <a:r>
              <a:rPr lang="en-US" altLang="en-US" sz="1600" baseline="-25000" dirty="0"/>
              <a:t>1</a:t>
            </a:r>
            <a:r>
              <a:rPr lang="en-US" altLang="en-US" sz="1600" dirty="0"/>
              <a:t> </a:t>
            </a:r>
            <a:r>
              <a:rPr lang="en-US" altLang="en-US" sz="1600" b="1" dirty="0"/>
              <a:t>start</a:t>
            </a:r>
            <a:r>
              <a:rPr lang="en-US" altLang="en-US" sz="1600" dirty="0"/>
              <a:t>&gt;</a:t>
            </a:r>
          </a:p>
          <a:p>
            <a:pPr>
              <a:lnSpc>
                <a:spcPct val="60000"/>
              </a:lnSpc>
              <a:buFont typeface="Monotype Sorts" charset="2"/>
              <a:buNone/>
            </a:pPr>
            <a:r>
              <a:rPr lang="en-US" altLang="en-US" sz="1600" dirty="0"/>
              <a:t>&lt;</a:t>
            </a:r>
            <a:r>
              <a:rPr lang="en-US" altLang="en-US" sz="1600" i="1" dirty="0"/>
              <a:t>T</a:t>
            </a:r>
            <a:r>
              <a:rPr lang="en-US" altLang="en-US" sz="1600" baseline="-25000" dirty="0"/>
              <a:t>1</a:t>
            </a:r>
            <a:r>
              <a:rPr lang="en-US" altLang="en-US" sz="1600" dirty="0"/>
              <a:t>, C, 700, 600&gt;</a:t>
            </a:r>
          </a:p>
          <a:p>
            <a:pPr>
              <a:lnSpc>
                <a:spcPct val="80000"/>
              </a:lnSpc>
              <a:buFont typeface="Monotype Sorts" charset="2"/>
              <a:buNone/>
            </a:pPr>
            <a:r>
              <a:rPr lang="en-US" altLang="en-US" sz="1600" dirty="0"/>
              <a:t>                                    </a:t>
            </a:r>
            <a:r>
              <a:rPr lang="en-US" altLang="en-US" sz="1600" i="1" dirty="0"/>
              <a:t>C</a:t>
            </a:r>
            <a:r>
              <a:rPr lang="en-US" altLang="en-US" sz="1600" dirty="0"/>
              <a:t> = 600</a:t>
            </a:r>
          </a:p>
          <a:p>
            <a:pPr>
              <a:lnSpc>
                <a:spcPct val="80000"/>
              </a:lnSpc>
              <a:buFont typeface="Monotype Sorts" charset="2"/>
              <a:buNone/>
            </a:pPr>
            <a:r>
              <a:rPr lang="en-US" altLang="en-US" sz="1600" dirty="0"/>
              <a:t>                                                                    </a:t>
            </a:r>
            <a:r>
              <a:rPr lang="en-US" altLang="en-US" sz="1600" i="1" dirty="0"/>
              <a:t>B</a:t>
            </a:r>
            <a:r>
              <a:rPr lang="en-US" altLang="en-US" sz="1600" i="1" baseline="-25000" dirty="0"/>
              <a:t>B </a:t>
            </a:r>
            <a:r>
              <a:rPr lang="en-US" altLang="en-US" sz="1600" dirty="0"/>
              <a:t>, </a:t>
            </a:r>
            <a:r>
              <a:rPr lang="en-US" altLang="en-US" sz="1600" i="1" dirty="0"/>
              <a:t>B</a:t>
            </a:r>
            <a:r>
              <a:rPr lang="en-US" altLang="en-US" sz="1600" i="1" baseline="-25000" dirty="0"/>
              <a:t>C</a:t>
            </a:r>
            <a:endParaRPr lang="en-US" altLang="en-US" sz="1600" dirty="0"/>
          </a:p>
          <a:p>
            <a:pPr>
              <a:lnSpc>
                <a:spcPct val="70000"/>
              </a:lnSpc>
              <a:buFont typeface="Monotype Sorts" charset="2"/>
              <a:buNone/>
            </a:pPr>
            <a:r>
              <a:rPr lang="en-US" altLang="en-US" sz="1600" dirty="0"/>
              <a:t>&lt;</a:t>
            </a:r>
            <a:r>
              <a:rPr lang="en-US" altLang="en-US" sz="1600" i="1" dirty="0"/>
              <a:t>T</a:t>
            </a:r>
            <a:r>
              <a:rPr lang="en-US" altLang="en-US" sz="1600" baseline="-25000" dirty="0"/>
              <a:t>1</a:t>
            </a:r>
            <a:r>
              <a:rPr lang="en-US" altLang="en-US" sz="1600" dirty="0"/>
              <a:t> </a:t>
            </a:r>
            <a:r>
              <a:rPr lang="en-US" altLang="en-US" sz="1600" b="1" dirty="0"/>
              <a:t>commit</a:t>
            </a:r>
            <a:r>
              <a:rPr lang="en-US" altLang="en-US" sz="1600" dirty="0"/>
              <a:t>&gt;</a:t>
            </a:r>
          </a:p>
          <a:p>
            <a:pPr>
              <a:lnSpc>
                <a:spcPct val="70000"/>
              </a:lnSpc>
              <a:buFont typeface="Monotype Sorts" charset="2"/>
              <a:buNone/>
            </a:pPr>
            <a:r>
              <a:rPr lang="en-US" altLang="en-US" sz="1600" dirty="0"/>
              <a:t>                                                                    </a:t>
            </a:r>
            <a:r>
              <a:rPr lang="en-US" altLang="en-US" sz="1600" i="1" dirty="0"/>
              <a:t>B</a:t>
            </a:r>
            <a:r>
              <a:rPr lang="en-US" altLang="en-US" sz="1600" i="1" baseline="-25000" dirty="0"/>
              <a:t>A</a:t>
            </a:r>
            <a:br>
              <a:rPr lang="en-US" altLang="en-US" sz="1600" i="1" baseline="-25000" dirty="0"/>
            </a:br>
            <a:endParaRPr lang="en-US" altLang="en-US" sz="1600" dirty="0"/>
          </a:p>
          <a:p>
            <a:r>
              <a:rPr lang="en-US" altLang="en-US" sz="1600" dirty="0"/>
              <a:t>Note: </a:t>
            </a:r>
            <a:r>
              <a:rPr lang="en-US" altLang="en-US" sz="1600" i="1" dirty="0"/>
              <a:t>B</a:t>
            </a:r>
            <a:r>
              <a:rPr lang="en-US" altLang="en-US" sz="1600" i="1" baseline="-25000" dirty="0"/>
              <a:t>X</a:t>
            </a:r>
            <a:r>
              <a:rPr lang="en-US" altLang="en-US" sz="1600" i="1" dirty="0"/>
              <a:t> </a:t>
            </a:r>
            <a:r>
              <a:rPr lang="en-US" altLang="en-US" sz="1600" dirty="0"/>
              <a:t>denotes block containing </a:t>
            </a:r>
            <a:r>
              <a:rPr lang="en-US" altLang="en-US" sz="1600" i="1" dirty="0"/>
              <a:t>X</a:t>
            </a:r>
            <a:r>
              <a:rPr lang="en-US" altLang="en-US" sz="1600" dirty="0"/>
              <a:t>.</a:t>
            </a:r>
          </a:p>
          <a:p>
            <a:pPr lvl="4">
              <a:buFontTx/>
              <a:buNone/>
            </a:pPr>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sp>
        <p:nvSpPr>
          <p:cNvPr id="18436" name="Line 4"/>
          <p:cNvSpPr>
            <a:spLocks noChangeShapeType="1"/>
          </p:cNvSpPr>
          <p:nvPr/>
        </p:nvSpPr>
        <p:spPr bwMode="auto">
          <a:xfrm>
            <a:off x="2438400" y="1592263"/>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7" name="AutoShape 6"/>
          <p:cNvSpPr>
            <a:spLocks noChangeArrowheads="1"/>
          </p:cNvSpPr>
          <p:nvPr/>
        </p:nvSpPr>
        <p:spPr bwMode="auto">
          <a:xfrm>
            <a:off x="5937739" y="4554448"/>
            <a:ext cx="2179637" cy="563562"/>
          </a:xfrm>
          <a:prstGeom prst="wedgeRoundRectCallout">
            <a:avLst>
              <a:gd name="adj1" fmla="val -56847"/>
              <a:gd name="adj2" fmla="val 67463"/>
              <a:gd name="adj3" fmla="val 16667"/>
            </a:avLst>
          </a:prstGeom>
          <a:solidFill>
            <a:schemeClr val="accent1"/>
          </a:solidFill>
          <a:ln w="9525">
            <a:solidFill>
              <a:schemeClr val="tx1"/>
            </a:solidFill>
            <a:miter lim="800000"/>
            <a:headEnd/>
            <a:tailEnd/>
          </a:ln>
        </p:spPr>
        <p:txBody>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r>
              <a:rPr lang="en-US" altLang="en-US" dirty="0"/>
              <a:t>B</a:t>
            </a:r>
            <a:r>
              <a:rPr lang="en-US" altLang="en-US" baseline="-25000" dirty="0"/>
              <a:t>C</a:t>
            </a:r>
            <a:r>
              <a:rPr lang="en-US" altLang="en-US" dirty="0"/>
              <a:t> output before T</a:t>
            </a:r>
            <a:r>
              <a:rPr lang="en-US" altLang="en-US" baseline="-25000" dirty="0"/>
              <a:t>1 </a:t>
            </a:r>
            <a:r>
              <a:rPr lang="en-US" altLang="en-US" dirty="0"/>
              <a:t>commits</a:t>
            </a:r>
          </a:p>
        </p:txBody>
      </p:sp>
      <p:sp>
        <p:nvSpPr>
          <p:cNvPr id="18438" name="AutoShape 7"/>
          <p:cNvSpPr>
            <a:spLocks noChangeArrowheads="1"/>
          </p:cNvSpPr>
          <p:nvPr/>
        </p:nvSpPr>
        <p:spPr bwMode="auto">
          <a:xfrm>
            <a:off x="5883483" y="6040073"/>
            <a:ext cx="2179637" cy="563562"/>
          </a:xfrm>
          <a:prstGeom prst="wedgeRoundRectCallout">
            <a:avLst>
              <a:gd name="adj1" fmla="val -70102"/>
              <a:gd name="adj2" fmla="val -48875"/>
              <a:gd name="adj3" fmla="val 16667"/>
            </a:avLst>
          </a:prstGeom>
          <a:solidFill>
            <a:schemeClr val="accent1"/>
          </a:solidFill>
          <a:ln w="9525">
            <a:solidFill>
              <a:schemeClr val="tx1"/>
            </a:solidFill>
            <a:miter lim="800000"/>
            <a:headEnd/>
            <a:tailEnd/>
          </a:ln>
        </p:spPr>
        <p:txBody>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r>
              <a:rPr lang="en-US" altLang="en-US"/>
              <a:t>B</a:t>
            </a:r>
            <a:r>
              <a:rPr lang="en-US" altLang="en-US" baseline="-25000"/>
              <a:t>A</a:t>
            </a:r>
            <a:r>
              <a:rPr lang="en-US" altLang="en-US"/>
              <a:t> output after T</a:t>
            </a:r>
            <a:r>
              <a:rPr lang="en-US" altLang="en-US" baseline="-25000"/>
              <a:t>0 </a:t>
            </a:r>
            <a:r>
              <a:rPr lang="en-US" altLang="en-US"/>
              <a:t>commits</a:t>
            </a:r>
          </a:p>
        </p:txBody>
      </p:sp>
    </p:spTree>
    <p:extLst>
      <p:ext uri="{BB962C8B-B14F-4D97-AF65-F5344CB8AC3E}">
        <p14:creationId xmlns:p14="http://schemas.microsoft.com/office/powerpoint/2010/main" val="1762244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a:effectLst/>
              </a:rPr>
              <a:t>Concurrency Control and Recovery</a:t>
            </a:r>
          </a:p>
        </p:txBody>
      </p:sp>
      <p:sp>
        <p:nvSpPr>
          <p:cNvPr id="19459" name="Rectangle 3"/>
          <p:cNvSpPr>
            <a:spLocks noGrp="1" noChangeArrowheads="1"/>
          </p:cNvSpPr>
          <p:nvPr>
            <p:ph type="body" idx="1"/>
          </p:nvPr>
        </p:nvSpPr>
        <p:spPr/>
        <p:txBody>
          <a:bodyPr>
            <a:normAutofit lnSpcReduction="10000"/>
          </a:bodyPr>
          <a:lstStyle/>
          <a:p>
            <a:r>
              <a:rPr lang="en-US" altLang="en-US" dirty="0"/>
              <a:t>With concurrent transactions, all transactions share a single disk buffer and a single log</a:t>
            </a:r>
          </a:p>
          <a:p>
            <a:pPr lvl="1"/>
            <a:r>
              <a:rPr lang="en-US" altLang="en-US" dirty="0"/>
              <a:t>A buffer block can have data items updated by one or more transactions</a:t>
            </a:r>
          </a:p>
          <a:p>
            <a:r>
              <a:rPr lang="en-US" altLang="en-US" dirty="0"/>
              <a:t>We assume that </a:t>
            </a:r>
            <a:r>
              <a:rPr lang="en-US" altLang="en-US" i="1" dirty="0">
                <a:solidFill>
                  <a:srgbClr val="002060"/>
                </a:solidFill>
              </a:rPr>
              <a:t>if a transaction </a:t>
            </a:r>
            <a:r>
              <a:rPr lang="en-US" altLang="en-US" i="1" dirty="0" err="1">
                <a:solidFill>
                  <a:srgbClr val="002060"/>
                </a:solidFill>
              </a:rPr>
              <a:t>T</a:t>
            </a:r>
            <a:r>
              <a:rPr lang="en-US" altLang="en-US" i="1" baseline="-25000" dirty="0" err="1">
                <a:solidFill>
                  <a:srgbClr val="002060"/>
                </a:solidFill>
              </a:rPr>
              <a:t>i</a:t>
            </a:r>
            <a:r>
              <a:rPr lang="en-US" altLang="en-US" i="1" dirty="0">
                <a:solidFill>
                  <a:srgbClr val="002060"/>
                </a:solidFill>
              </a:rPr>
              <a:t> has modified an item, no other transaction can modify the same item until </a:t>
            </a:r>
            <a:r>
              <a:rPr lang="en-US" altLang="en-US" i="1" dirty="0" err="1">
                <a:solidFill>
                  <a:srgbClr val="002060"/>
                </a:solidFill>
              </a:rPr>
              <a:t>T</a:t>
            </a:r>
            <a:r>
              <a:rPr lang="en-US" altLang="en-US" i="1" baseline="-25000" dirty="0" err="1">
                <a:solidFill>
                  <a:srgbClr val="002060"/>
                </a:solidFill>
              </a:rPr>
              <a:t>i</a:t>
            </a:r>
            <a:r>
              <a:rPr lang="en-US" altLang="en-US" i="1" baseline="-25000" dirty="0">
                <a:solidFill>
                  <a:srgbClr val="002060"/>
                </a:solidFill>
              </a:rPr>
              <a:t>  </a:t>
            </a:r>
            <a:r>
              <a:rPr lang="en-US" altLang="en-US" i="1" dirty="0">
                <a:solidFill>
                  <a:srgbClr val="002060"/>
                </a:solidFill>
              </a:rPr>
              <a:t>has committed or aborted</a:t>
            </a:r>
          </a:p>
          <a:p>
            <a:pPr lvl="1"/>
            <a:r>
              <a:rPr lang="en-US" altLang="en-US" dirty="0"/>
              <a:t>i.e., the updates of uncommitted transactions should not be visible to other transactions</a:t>
            </a:r>
          </a:p>
          <a:p>
            <a:pPr lvl="2"/>
            <a:r>
              <a:rPr lang="en-US" altLang="en-US" dirty="0"/>
              <a:t>Otherwise, how to perform undo if </a:t>
            </a:r>
            <a:r>
              <a:rPr lang="en-US" altLang="en-US" i="1" dirty="0">
                <a:solidFill>
                  <a:srgbClr val="002060"/>
                </a:solidFill>
              </a:rPr>
              <a:t>T</a:t>
            </a:r>
            <a:r>
              <a:rPr lang="en-US" altLang="en-US" i="1" baseline="-25000" dirty="0">
                <a:solidFill>
                  <a:srgbClr val="002060"/>
                </a:solidFill>
              </a:rPr>
              <a:t>1</a:t>
            </a:r>
            <a:r>
              <a:rPr lang="en-US" altLang="en-US" dirty="0">
                <a:solidFill>
                  <a:srgbClr val="002060"/>
                </a:solidFill>
              </a:rPr>
              <a:t> </a:t>
            </a:r>
            <a:r>
              <a:rPr lang="en-US" altLang="en-US" dirty="0"/>
              <a:t>updates A, then </a:t>
            </a:r>
            <a:r>
              <a:rPr lang="en-US" altLang="en-US" i="1" dirty="0">
                <a:solidFill>
                  <a:srgbClr val="002060"/>
                </a:solidFill>
              </a:rPr>
              <a:t>T</a:t>
            </a:r>
            <a:r>
              <a:rPr lang="en-US" altLang="en-US" i="1" baseline="-25000" dirty="0">
                <a:solidFill>
                  <a:srgbClr val="002060"/>
                </a:solidFill>
              </a:rPr>
              <a:t>2</a:t>
            </a:r>
            <a:r>
              <a:rPr lang="en-US" altLang="en-US" dirty="0">
                <a:solidFill>
                  <a:srgbClr val="002060"/>
                </a:solidFill>
              </a:rPr>
              <a:t> </a:t>
            </a:r>
            <a:r>
              <a:rPr lang="en-US" altLang="en-US" dirty="0"/>
              <a:t>updates A and commits, and finally </a:t>
            </a:r>
            <a:r>
              <a:rPr lang="en-US" altLang="en-US" i="1" dirty="0">
                <a:solidFill>
                  <a:srgbClr val="002060"/>
                </a:solidFill>
              </a:rPr>
              <a:t>T</a:t>
            </a:r>
            <a:r>
              <a:rPr lang="en-US" altLang="en-US" i="1" baseline="-25000" dirty="0">
                <a:solidFill>
                  <a:srgbClr val="002060"/>
                </a:solidFill>
              </a:rPr>
              <a:t>1</a:t>
            </a:r>
            <a:r>
              <a:rPr lang="en-US" altLang="en-US" i="1" baseline="-25000" dirty="0">
                <a:solidFill>
                  <a:srgbClr val="000099"/>
                </a:solidFill>
              </a:rPr>
              <a:t> </a:t>
            </a:r>
            <a:r>
              <a:rPr lang="en-US" altLang="en-US" dirty="0"/>
              <a:t>has to abort?</a:t>
            </a:r>
          </a:p>
          <a:p>
            <a:pPr lvl="1"/>
            <a:r>
              <a:rPr lang="en-US" altLang="en-US" dirty="0"/>
              <a:t>Can be ensured by obtaining exclusive locks on updated items and holding the locks till end of transaction (strict two-phase locking)</a:t>
            </a:r>
          </a:p>
          <a:p>
            <a:r>
              <a:rPr lang="en-US" altLang="en-US" dirty="0"/>
              <a:t>Log records of different transactions may be interspersed in the log.</a:t>
            </a:r>
          </a:p>
          <a:p>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403957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a:effectLst/>
              </a:rPr>
              <a:t>Undo and Redo Operations</a:t>
            </a:r>
          </a:p>
        </p:txBody>
      </p:sp>
      <p:sp>
        <p:nvSpPr>
          <p:cNvPr id="20483" name="Rectangle 3"/>
          <p:cNvSpPr>
            <a:spLocks noGrp="1" noChangeArrowheads="1"/>
          </p:cNvSpPr>
          <p:nvPr>
            <p:ph type="body" idx="1"/>
          </p:nvPr>
        </p:nvSpPr>
        <p:spPr/>
        <p:txBody>
          <a:bodyPr/>
          <a:lstStyle/>
          <a:p>
            <a:r>
              <a:rPr lang="en-US" altLang="en-US" b="1" dirty="0">
                <a:solidFill>
                  <a:srgbClr val="002060"/>
                </a:solidFill>
              </a:rPr>
              <a:t>Undo and Redo of Transactions</a:t>
            </a:r>
          </a:p>
          <a:p>
            <a:pPr lvl="1"/>
            <a:r>
              <a:rPr lang="en-US" altLang="en-US" b="1" dirty="0"/>
              <a:t>undo</a:t>
            </a:r>
            <a:r>
              <a:rPr lang="en-US" altLang="en-US" dirty="0"/>
              <a:t>(</a:t>
            </a:r>
            <a:r>
              <a:rPr lang="en-US" altLang="en-US" i="1" dirty="0" err="1"/>
              <a:t>T</a:t>
            </a:r>
            <a:r>
              <a:rPr lang="en-US" altLang="en-US" baseline="-25000" dirty="0" err="1"/>
              <a:t>i</a:t>
            </a:r>
            <a:r>
              <a:rPr lang="en-US" altLang="en-US" dirty="0"/>
              <a:t>)  -- restores the value of all data items updated by </a:t>
            </a:r>
            <a:r>
              <a:rPr lang="en-US" altLang="en-US" i="1" dirty="0" err="1"/>
              <a:t>T</a:t>
            </a:r>
            <a:r>
              <a:rPr lang="en-US" altLang="en-US" i="1" baseline="-25000" dirty="0" err="1"/>
              <a:t>i</a:t>
            </a:r>
            <a:r>
              <a:rPr lang="en-US" altLang="en-US" dirty="0"/>
              <a:t> to their old values, going backwards from the last log record for </a:t>
            </a:r>
            <a:r>
              <a:rPr lang="en-US" altLang="en-US" i="1" dirty="0" err="1"/>
              <a:t>T</a:t>
            </a:r>
            <a:r>
              <a:rPr lang="en-US" altLang="en-US" i="1" baseline="-25000" dirty="0" err="1"/>
              <a:t>i</a:t>
            </a:r>
            <a:endParaRPr lang="en-US" altLang="en-US" i="1" dirty="0"/>
          </a:p>
          <a:p>
            <a:pPr lvl="2"/>
            <a:r>
              <a:rPr lang="en-US" altLang="en-US" dirty="0"/>
              <a:t>Each time a data item X is restored to its old value V a special  log record </a:t>
            </a:r>
            <a:r>
              <a:rPr lang="en-US" altLang="en-US" i="1" dirty="0"/>
              <a:t>&lt;</a:t>
            </a:r>
            <a:r>
              <a:rPr lang="en-US" altLang="en-US" i="1" dirty="0" err="1"/>
              <a:t>T</a:t>
            </a:r>
            <a:r>
              <a:rPr lang="en-US" altLang="en-US" i="1" baseline="-25000" dirty="0" err="1"/>
              <a:t>i</a:t>
            </a:r>
            <a:r>
              <a:rPr lang="en-US" altLang="en-US" i="1" dirty="0"/>
              <a:t> , X, V&gt; </a:t>
            </a:r>
            <a:r>
              <a:rPr lang="en-US" altLang="en-US" dirty="0"/>
              <a:t>is written out</a:t>
            </a:r>
          </a:p>
          <a:p>
            <a:pPr lvl="2"/>
            <a:r>
              <a:rPr lang="en-US" altLang="en-US" dirty="0"/>
              <a:t>When undo of a transaction is complete, a log record </a:t>
            </a:r>
            <a:br>
              <a:rPr lang="en-US" altLang="en-US" dirty="0"/>
            </a:br>
            <a:r>
              <a:rPr lang="en-US" altLang="en-US" i="1" dirty="0"/>
              <a:t>&lt;</a:t>
            </a:r>
            <a:r>
              <a:rPr lang="en-US" altLang="en-US" i="1" dirty="0" err="1"/>
              <a:t>T</a:t>
            </a:r>
            <a:r>
              <a:rPr lang="en-US" altLang="en-US" i="1" baseline="-25000" dirty="0" err="1"/>
              <a:t>i</a:t>
            </a:r>
            <a:r>
              <a:rPr lang="en-US" altLang="en-US" i="1" dirty="0"/>
              <a:t> </a:t>
            </a:r>
            <a:r>
              <a:rPr lang="en-US" altLang="en-US" b="1" dirty="0"/>
              <a:t>abort</a:t>
            </a:r>
            <a:r>
              <a:rPr lang="en-US" altLang="en-US" i="1" dirty="0"/>
              <a:t>&gt; </a:t>
            </a:r>
            <a:r>
              <a:rPr lang="en-US" altLang="en-US" dirty="0"/>
              <a:t>is written out.</a:t>
            </a:r>
          </a:p>
          <a:p>
            <a:pPr lvl="1"/>
            <a:r>
              <a:rPr lang="en-US" altLang="en-US" b="1" dirty="0"/>
              <a:t>redo</a:t>
            </a:r>
            <a:r>
              <a:rPr lang="en-US" altLang="en-US" dirty="0"/>
              <a:t>(</a:t>
            </a:r>
            <a:r>
              <a:rPr lang="en-US" altLang="en-US" i="1" dirty="0" err="1"/>
              <a:t>T</a:t>
            </a:r>
            <a:r>
              <a:rPr lang="en-US" altLang="en-US" baseline="-25000" dirty="0" err="1"/>
              <a:t>i</a:t>
            </a:r>
            <a:r>
              <a:rPr lang="en-US" altLang="en-US" dirty="0"/>
              <a:t>)  -- sets the value of all data items updated by </a:t>
            </a:r>
            <a:r>
              <a:rPr lang="en-US" altLang="en-US" i="1" dirty="0" err="1"/>
              <a:t>T</a:t>
            </a:r>
            <a:r>
              <a:rPr lang="en-US" altLang="en-US" i="1" baseline="-25000" dirty="0" err="1"/>
              <a:t>i</a:t>
            </a:r>
            <a:r>
              <a:rPr lang="en-US" altLang="en-US" i="1" baseline="-25000" dirty="0"/>
              <a:t> </a:t>
            </a:r>
            <a:r>
              <a:rPr lang="en-US" altLang="en-US" i="1" dirty="0"/>
              <a:t> </a:t>
            </a:r>
            <a:r>
              <a:rPr lang="en-US" altLang="en-US" dirty="0"/>
              <a:t>to the new values, going forward from the first log record for </a:t>
            </a:r>
            <a:r>
              <a:rPr lang="en-US" altLang="en-US" i="1" dirty="0" err="1"/>
              <a:t>T</a:t>
            </a:r>
            <a:r>
              <a:rPr lang="en-US" altLang="en-US" i="1" baseline="-25000" dirty="0" err="1"/>
              <a:t>i</a:t>
            </a:r>
            <a:endParaRPr lang="en-US" altLang="en-US" b="1" dirty="0">
              <a:solidFill>
                <a:schemeClr val="tx2"/>
              </a:solidFill>
            </a:endParaRPr>
          </a:p>
          <a:p>
            <a:pPr lvl="2"/>
            <a:r>
              <a:rPr lang="en-US" altLang="en-US" dirty="0"/>
              <a:t>No logging is done in this case</a:t>
            </a:r>
          </a:p>
          <a:p>
            <a:endParaRPr lang="en-US" altLang="en-US" i="1" dirty="0"/>
          </a:p>
          <a:p>
            <a:endParaRPr lang="en-US" altLang="en-US" i="1" baseline="-25000"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3100967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Recovering from Failure</a:t>
            </a:r>
          </a:p>
        </p:txBody>
      </p:sp>
      <p:sp>
        <p:nvSpPr>
          <p:cNvPr id="21507" name="Rectangle 3"/>
          <p:cNvSpPr>
            <a:spLocks noGrp="1" noChangeArrowheads="1"/>
          </p:cNvSpPr>
          <p:nvPr>
            <p:ph type="body" idx="1"/>
          </p:nvPr>
        </p:nvSpPr>
        <p:spPr>
          <a:prstGeom prst="rect">
            <a:avLst/>
          </a:prstGeom>
        </p:spPr>
        <p:txBody>
          <a:bodyPr/>
          <a:lstStyle/>
          <a:p>
            <a:r>
              <a:rPr lang="en-US" altLang="en-US" dirty="0"/>
              <a:t>When recovering after failure:</a:t>
            </a:r>
          </a:p>
          <a:p>
            <a:pPr lvl="1"/>
            <a:r>
              <a:rPr lang="en-US" altLang="en-US" dirty="0"/>
              <a:t>Transaction</a:t>
            </a:r>
            <a:r>
              <a:rPr lang="en-US" altLang="en-US" i="1" dirty="0"/>
              <a:t> </a:t>
            </a:r>
            <a:r>
              <a:rPr lang="en-US" altLang="en-US" i="1" dirty="0" err="1"/>
              <a:t>T</a:t>
            </a:r>
            <a:r>
              <a:rPr lang="en-US" altLang="en-US" i="1" baseline="-25000" dirty="0" err="1"/>
              <a:t>i</a:t>
            </a:r>
            <a:r>
              <a:rPr lang="en-US" altLang="en-US" i="1" dirty="0"/>
              <a:t> </a:t>
            </a:r>
            <a:r>
              <a:rPr lang="en-US" altLang="en-US" dirty="0"/>
              <a:t>needs to be undone if the log </a:t>
            </a:r>
          </a:p>
          <a:p>
            <a:pPr lvl="2"/>
            <a:r>
              <a:rPr lang="en-US" altLang="en-US" dirty="0"/>
              <a:t>Contains the record </a:t>
            </a:r>
            <a:r>
              <a:rPr lang="en-US" altLang="en-US" i="1" dirty="0"/>
              <a:t>&lt;</a:t>
            </a:r>
            <a:r>
              <a:rPr lang="en-US" altLang="en-US" i="1" dirty="0" err="1"/>
              <a:t>T</a:t>
            </a:r>
            <a:r>
              <a:rPr lang="en-US" altLang="en-US" i="1" baseline="-25000" dirty="0" err="1"/>
              <a:t>i</a:t>
            </a:r>
            <a:r>
              <a:rPr lang="en-US" altLang="en-US" dirty="0"/>
              <a:t> </a:t>
            </a:r>
            <a:r>
              <a:rPr lang="en-US" altLang="en-US" b="1" dirty="0"/>
              <a:t>start</a:t>
            </a:r>
            <a:r>
              <a:rPr lang="en-US" altLang="en-US" i="1" dirty="0"/>
              <a:t>&gt;</a:t>
            </a:r>
            <a:r>
              <a:rPr lang="en-US" altLang="en-US" dirty="0"/>
              <a:t>,</a:t>
            </a:r>
          </a:p>
          <a:p>
            <a:pPr lvl="2"/>
            <a:r>
              <a:rPr lang="en-US" altLang="en-US" dirty="0"/>
              <a:t>But does not contain either the record </a:t>
            </a:r>
            <a:r>
              <a:rPr lang="en-US" altLang="en-US" i="1" dirty="0"/>
              <a:t>&lt;</a:t>
            </a:r>
            <a:r>
              <a:rPr lang="en-US" altLang="en-US" i="1" dirty="0" err="1"/>
              <a:t>T</a:t>
            </a:r>
            <a:r>
              <a:rPr lang="en-US" altLang="en-US" i="1" baseline="-25000" dirty="0" err="1"/>
              <a:t>i</a:t>
            </a:r>
            <a:r>
              <a:rPr lang="en-US" altLang="en-US" i="1" dirty="0"/>
              <a:t> </a:t>
            </a:r>
            <a:r>
              <a:rPr lang="en-US" altLang="en-US" b="1" dirty="0"/>
              <a:t>commit</a:t>
            </a:r>
            <a:r>
              <a:rPr lang="en-US" altLang="en-US" i="1" dirty="0"/>
              <a:t>&gt; or &lt;</a:t>
            </a:r>
            <a:r>
              <a:rPr lang="en-US" altLang="en-US" i="1" dirty="0" err="1"/>
              <a:t>T</a:t>
            </a:r>
            <a:r>
              <a:rPr lang="en-US" altLang="en-US" i="1" baseline="-25000" dirty="0" err="1"/>
              <a:t>i</a:t>
            </a:r>
            <a:r>
              <a:rPr lang="en-US" altLang="en-US" i="1" dirty="0"/>
              <a:t> </a:t>
            </a:r>
            <a:r>
              <a:rPr lang="en-US" altLang="en-US" b="1" dirty="0"/>
              <a:t>abort</a:t>
            </a:r>
            <a:r>
              <a:rPr lang="en-US" altLang="en-US" i="1" dirty="0"/>
              <a:t>&gt;</a:t>
            </a:r>
            <a:r>
              <a:rPr lang="en-US" altLang="en-US" dirty="0"/>
              <a:t>.</a:t>
            </a:r>
          </a:p>
          <a:p>
            <a:pPr lvl="1"/>
            <a:r>
              <a:rPr lang="en-US" altLang="en-US" dirty="0"/>
              <a:t>Transaction </a:t>
            </a:r>
            <a:r>
              <a:rPr lang="en-US" altLang="en-US" i="1" dirty="0" err="1"/>
              <a:t>T</a:t>
            </a:r>
            <a:r>
              <a:rPr lang="en-US" altLang="en-US" i="1" baseline="-25000" dirty="0" err="1"/>
              <a:t>i</a:t>
            </a:r>
            <a:r>
              <a:rPr lang="en-US" altLang="en-US" i="1" dirty="0"/>
              <a:t> </a:t>
            </a:r>
            <a:r>
              <a:rPr lang="en-US" altLang="en-US" dirty="0"/>
              <a:t>needs to be redone if the log </a:t>
            </a:r>
          </a:p>
          <a:p>
            <a:pPr lvl="2"/>
            <a:r>
              <a:rPr lang="en-US" altLang="en-US" dirty="0"/>
              <a:t>Contains the records </a:t>
            </a:r>
            <a:r>
              <a:rPr lang="en-US" altLang="en-US" i="1" dirty="0"/>
              <a:t>&lt;</a:t>
            </a:r>
            <a:r>
              <a:rPr lang="en-US" altLang="en-US" i="1" dirty="0" err="1"/>
              <a:t>T</a:t>
            </a:r>
            <a:r>
              <a:rPr lang="en-US" altLang="en-US" i="1" baseline="-25000" dirty="0" err="1"/>
              <a:t>i</a:t>
            </a:r>
            <a:r>
              <a:rPr lang="en-US" altLang="en-US" i="1" dirty="0"/>
              <a:t> </a:t>
            </a:r>
            <a:r>
              <a:rPr lang="en-US" altLang="en-US" b="1" dirty="0"/>
              <a:t>start</a:t>
            </a:r>
            <a:r>
              <a:rPr lang="en-US" altLang="en-US" i="1" dirty="0"/>
              <a:t>&gt;</a:t>
            </a:r>
            <a:r>
              <a:rPr lang="en-US" altLang="en-US" dirty="0"/>
              <a:t> </a:t>
            </a:r>
          </a:p>
          <a:p>
            <a:pPr lvl="2"/>
            <a:r>
              <a:rPr lang="en-US" altLang="en-US" dirty="0"/>
              <a:t>And contains the record </a:t>
            </a:r>
            <a:r>
              <a:rPr lang="en-US" altLang="en-US" i="1" dirty="0"/>
              <a:t>&lt;</a:t>
            </a:r>
            <a:r>
              <a:rPr lang="en-US" altLang="en-US" i="1" dirty="0" err="1"/>
              <a:t>T</a:t>
            </a:r>
            <a:r>
              <a:rPr lang="en-US" altLang="en-US" i="1" baseline="-25000" dirty="0" err="1"/>
              <a:t>i</a:t>
            </a:r>
            <a:r>
              <a:rPr lang="en-US" altLang="en-US" i="1" baseline="-25000" dirty="0"/>
              <a:t> </a:t>
            </a:r>
            <a:r>
              <a:rPr lang="en-US" altLang="en-US" b="1" dirty="0"/>
              <a:t>commit</a:t>
            </a:r>
            <a:r>
              <a:rPr lang="en-US" altLang="en-US" i="1" dirty="0"/>
              <a:t>&gt; or &lt;</a:t>
            </a:r>
            <a:r>
              <a:rPr lang="en-US" altLang="en-US" i="1" dirty="0" err="1"/>
              <a:t>T</a:t>
            </a:r>
            <a:r>
              <a:rPr lang="en-US" altLang="en-US" i="1" baseline="-25000" dirty="0" err="1"/>
              <a:t>i</a:t>
            </a:r>
            <a:r>
              <a:rPr lang="en-US" altLang="en-US" i="1" dirty="0"/>
              <a:t> </a:t>
            </a:r>
            <a:r>
              <a:rPr lang="en-US" altLang="en-US" b="1" dirty="0"/>
              <a:t>abort</a:t>
            </a:r>
            <a:r>
              <a:rPr lang="en-US" altLang="en-US" i="1" dirty="0"/>
              <a:t>&gt;</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7907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Recovering from Failure (Cont.)</a:t>
            </a:r>
          </a:p>
        </p:txBody>
      </p:sp>
      <p:sp>
        <p:nvSpPr>
          <p:cNvPr id="22531" name="Rectangle 3"/>
          <p:cNvSpPr>
            <a:spLocks noGrp="1" noChangeArrowheads="1"/>
          </p:cNvSpPr>
          <p:nvPr>
            <p:ph type="body" idx="1"/>
          </p:nvPr>
        </p:nvSpPr>
        <p:spPr>
          <a:prstGeom prst="rect">
            <a:avLst/>
          </a:prstGeom>
        </p:spPr>
        <p:txBody>
          <a:bodyPr/>
          <a:lstStyle/>
          <a:p>
            <a:r>
              <a:rPr lang="en-US" altLang="en-US" dirty="0"/>
              <a:t>Suppose that  transaction </a:t>
            </a:r>
            <a:r>
              <a:rPr lang="en-US" altLang="en-US" i="1" dirty="0" err="1"/>
              <a:t>T</a:t>
            </a:r>
            <a:r>
              <a:rPr lang="en-US" altLang="en-US" i="1" baseline="-25000" dirty="0" err="1"/>
              <a:t>i</a:t>
            </a:r>
            <a:r>
              <a:rPr lang="en-US" altLang="en-US" dirty="0"/>
              <a:t> was undone earlier and the </a:t>
            </a:r>
            <a:r>
              <a:rPr lang="en-US" altLang="en-US" i="1" dirty="0"/>
              <a:t>&lt;</a:t>
            </a:r>
            <a:r>
              <a:rPr lang="en-US" altLang="en-US" i="1" dirty="0" err="1"/>
              <a:t>T</a:t>
            </a:r>
            <a:r>
              <a:rPr lang="en-US" altLang="en-US" i="1" baseline="-25000" dirty="0" err="1"/>
              <a:t>i</a:t>
            </a:r>
            <a:r>
              <a:rPr lang="en-US" altLang="en-US" i="1" dirty="0"/>
              <a:t> </a:t>
            </a:r>
            <a:r>
              <a:rPr lang="en-US" altLang="en-US" b="1" dirty="0"/>
              <a:t>abort</a:t>
            </a:r>
            <a:r>
              <a:rPr lang="en-US" altLang="en-US" i="1" dirty="0"/>
              <a:t>&gt; </a:t>
            </a:r>
            <a:r>
              <a:rPr lang="en-US" altLang="en-US" dirty="0"/>
              <a:t>record  was written to the log,  and then a failure occurs,</a:t>
            </a:r>
          </a:p>
          <a:p>
            <a:r>
              <a:rPr lang="en-US" altLang="en-US" dirty="0"/>
              <a:t>On recovery from failure  transaction </a:t>
            </a:r>
            <a:r>
              <a:rPr lang="en-US" altLang="en-US" i="1" dirty="0" err="1"/>
              <a:t>T</a:t>
            </a:r>
            <a:r>
              <a:rPr lang="en-US" altLang="en-US" i="1" baseline="-25000" dirty="0" err="1"/>
              <a:t>i</a:t>
            </a:r>
            <a:r>
              <a:rPr lang="en-US" altLang="en-US" i="1" baseline="-25000" dirty="0"/>
              <a:t> </a:t>
            </a:r>
            <a:r>
              <a:rPr lang="en-US" altLang="en-US" dirty="0"/>
              <a:t> is redone</a:t>
            </a:r>
          </a:p>
          <a:p>
            <a:pPr lvl="1"/>
            <a:r>
              <a:rPr lang="en-US" altLang="en-US" dirty="0"/>
              <a:t>Such a </a:t>
            </a:r>
            <a:r>
              <a:rPr lang="en-US" altLang="en-US" b="1" dirty="0"/>
              <a:t>redo</a:t>
            </a:r>
            <a:r>
              <a:rPr lang="en-US" altLang="en-US" dirty="0"/>
              <a:t> redoes all the original actions of transaction </a:t>
            </a:r>
            <a:r>
              <a:rPr lang="en-US" altLang="en-US" i="1" dirty="0" err="1"/>
              <a:t>T</a:t>
            </a:r>
            <a:r>
              <a:rPr lang="en-US" altLang="en-US" i="1" baseline="-25000" dirty="0" err="1"/>
              <a:t>i</a:t>
            </a:r>
            <a:r>
              <a:rPr lang="en-US" altLang="en-US" dirty="0"/>
              <a:t> </a:t>
            </a:r>
            <a:r>
              <a:rPr lang="en-US" altLang="en-US" i="1" dirty="0"/>
              <a:t>including the steps that restored old values</a:t>
            </a:r>
          </a:p>
          <a:p>
            <a:pPr lvl="2"/>
            <a:r>
              <a:rPr lang="en-US" altLang="en-US" dirty="0"/>
              <a:t>Known as </a:t>
            </a:r>
            <a:r>
              <a:rPr lang="en-US" altLang="en-US" b="1" dirty="0">
                <a:solidFill>
                  <a:srgbClr val="002060"/>
                </a:solidFill>
              </a:rPr>
              <a:t>repeating history</a:t>
            </a:r>
          </a:p>
          <a:p>
            <a:pPr lvl="2"/>
            <a:r>
              <a:rPr lang="en-US" altLang="en-US" dirty="0"/>
              <a:t>Seems wasteful, but simplifies recovery greatly</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555302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Outline</a:t>
            </a:r>
          </a:p>
        </p:txBody>
      </p:sp>
      <p:sp>
        <p:nvSpPr>
          <p:cNvPr id="5123" name="Rectangle 3"/>
          <p:cNvSpPr>
            <a:spLocks noGrp="1" noChangeArrowheads="1"/>
          </p:cNvSpPr>
          <p:nvPr>
            <p:ph type="body" idx="1"/>
          </p:nvPr>
        </p:nvSpPr>
        <p:spPr>
          <a:prstGeom prst="rect">
            <a:avLst/>
          </a:prstGeom>
        </p:spPr>
        <p:txBody>
          <a:bodyPr/>
          <a:lstStyle/>
          <a:p>
            <a:r>
              <a:rPr lang="en-US" altLang="en-US" dirty="0"/>
              <a:t>Failure Classification</a:t>
            </a:r>
          </a:p>
          <a:p>
            <a:r>
              <a:rPr lang="en-US" altLang="en-US" dirty="0"/>
              <a:t>Storage Structure</a:t>
            </a:r>
          </a:p>
          <a:p>
            <a:r>
              <a:rPr lang="en-US" altLang="en-US" dirty="0"/>
              <a:t>Recovery and Atomicity</a:t>
            </a:r>
          </a:p>
          <a:p>
            <a:r>
              <a:rPr lang="en-US" altLang="en-US" dirty="0"/>
              <a:t>Log-Based Recovery</a:t>
            </a:r>
          </a:p>
          <a:p>
            <a:r>
              <a:rPr lang="en-US" altLang="en-US" dirty="0"/>
              <a:t>Remote Backup Systems</a:t>
            </a:r>
          </a:p>
          <a:p>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31180450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sz="2800" dirty="0">
                <a:ea typeface="ＭＳ Ｐゴシック" charset="0"/>
              </a:rPr>
              <a:t>Immediate DB Modification Recovery Example</a:t>
            </a:r>
          </a:p>
        </p:txBody>
      </p:sp>
      <p:sp>
        <p:nvSpPr>
          <p:cNvPr id="23555" name="Rectangle 3"/>
          <p:cNvSpPr>
            <a:spLocks noGrp="1" noChangeArrowheads="1"/>
          </p:cNvSpPr>
          <p:nvPr>
            <p:ph type="body" idx="1"/>
          </p:nvPr>
        </p:nvSpPr>
        <p:spPr>
          <a:xfrm>
            <a:off x="329247" y="1143001"/>
            <a:ext cx="10160000" cy="2728913"/>
          </a:xfrm>
          <a:prstGeom prst="rect">
            <a:avLst/>
          </a:prstGeom>
        </p:spPr>
        <p:txBody>
          <a:bodyPr>
            <a:noAutofit/>
          </a:bodyPr>
          <a:lstStyle/>
          <a:p>
            <a:pPr>
              <a:lnSpc>
                <a:spcPct val="110000"/>
              </a:lnSpc>
              <a:buFont typeface="Monotype Sorts" charset="2"/>
              <a:buNone/>
            </a:pPr>
            <a:r>
              <a:rPr lang="en-US" altLang="en-US" sz="1400" dirty="0"/>
              <a:t>  Below we show the log as it appears at three instances of time.</a:t>
            </a:r>
          </a:p>
          <a:p>
            <a:pPr>
              <a:lnSpc>
                <a:spcPct val="70000"/>
              </a:lnSpc>
              <a:buFont typeface="Monotype Sorts" charset="2"/>
              <a:buNone/>
            </a:pPr>
            <a:endParaRPr lang="en-US" altLang="en-US" sz="1400" dirty="0"/>
          </a:p>
          <a:p>
            <a:pPr>
              <a:lnSpc>
                <a:spcPct val="70000"/>
              </a:lnSpc>
              <a:buFont typeface="Monotype Sorts" charset="2"/>
              <a:buNone/>
            </a:pPr>
            <a:endParaRPr lang="en-US" altLang="en-US" sz="1400" dirty="0"/>
          </a:p>
          <a:p>
            <a:pPr>
              <a:lnSpc>
                <a:spcPct val="70000"/>
              </a:lnSpc>
              <a:buFont typeface="Monotype Sorts" charset="2"/>
              <a:buNone/>
            </a:pPr>
            <a:endParaRPr lang="en-US" altLang="en-US" sz="1400" dirty="0"/>
          </a:p>
          <a:p>
            <a:pPr>
              <a:lnSpc>
                <a:spcPct val="70000"/>
              </a:lnSpc>
              <a:buFont typeface="Monotype Sorts" charset="2"/>
              <a:buNone/>
            </a:pPr>
            <a:endParaRPr lang="en-US" altLang="en-US" sz="1400" dirty="0"/>
          </a:p>
          <a:p>
            <a:pPr>
              <a:lnSpc>
                <a:spcPct val="70000"/>
              </a:lnSpc>
              <a:buFont typeface="Monotype Sorts" charset="2"/>
              <a:buNone/>
            </a:pPr>
            <a:endParaRPr lang="en-US" altLang="en-US" sz="1400" dirty="0"/>
          </a:p>
          <a:p>
            <a:pPr>
              <a:lnSpc>
                <a:spcPct val="70000"/>
              </a:lnSpc>
              <a:buFont typeface="Monotype Sorts" charset="2"/>
              <a:buNone/>
            </a:pPr>
            <a:endParaRPr lang="en-US" altLang="en-US" sz="1400" dirty="0"/>
          </a:p>
          <a:p>
            <a:pPr>
              <a:lnSpc>
                <a:spcPct val="70000"/>
              </a:lnSpc>
              <a:buFont typeface="Monotype Sorts" charset="2"/>
              <a:buNone/>
            </a:pPr>
            <a:endParaRPr lang="en-US" altLang="en-US" sz="1400" dirty="0"/>
          </a:p>
          <a:p>
            <a:pPr>
              <a:lnSpc>
                <a:spcPct val="30000"/>
              </a:lnSpc>
              <a:buFont typeface="Monotype Sorts" charset="2"/>
              <a:buNone/>
            </a:pPr>
            <a:endParaRPr lang="en-US" altLang="en-US" sz="1400" dirty="0"/>
          </a:p>
          <a:p>
            <a:pPr>
              <a:lnSpc>
                <a:spcPct val="70000"/>
              </a:lnSpc>
              <a:buFont typeface="Monotype Sorts" charset="2"/>
              <a:buNone/>
            </a:pPr>
            <a:endParaRPr lang="en-US" altLang="en-US" sz="1400" dirty="0"/>
          </a:p>
          <a:p>
            <a:pPr>
              <a:lnSpc>
                <a:spcPct val="70000"/>
              </a:lnSpc>
              <a:buFont typeface="Monotype Sorts" charset="2"/>
              <a:buNone/>
            </a:pPr>
            <a:r>
              <a:rPr lang="en-US" altLang="en-US" sz="1400" dirty="0"/>
              <a:t>Recovery actions in each case above are:</a:t>
            </a:r>
          </a:p>
          <a:p>
            <a:pPr>
              <a:lnSpc>
                <a:spcPct val="90000"/>
              </a:lnSpc>
              <a:buFont typeface="Monotype Sorts" charset="2"/>
              <a:buNone/>
            </a:pPr>
            <a:r>
              <a:rPr lang="en-US" altLang="en-US" sz="1400" dirty="0"/>
              <a:t>(a)  undo (</a:t>
            </a:r>
            <a:r>
              <a:rPr lang="en-US" altLang="en-US" sz="1400" i="1" dirty="0"/>
              <a:t>T</a:t>
            </a:r>
            <a:r>
              <a:rPr lang="en-US" altLang="en-US" sz="1400" baseline="-25000" dirty="0"/>
              <a:t>0</a:t>
            </a:r>
            <a:r>
              <a:rPr lang="en-US" altLang="en-US" sz="1400" dirty="0"/>
              <a:t>): B is restored to 2000 and A to 1000, and log records</a:t>
            </a:r>
            <a:br>
              <a:rPr lang="en-US" altLang="en-US" sz="1400" dirty="0"/>
            </a:br>
            <a:r>
              <a:rPr lang="en-US" altLang="en-US" sz="1400" dirty="0"/>
              <a:t>&lt;</a:t>
            </a:r>
            <a:r>
              <a:rPr lang="en-US" altLang="en-US" sz="1400" i="1" dirty="0"/>
              <a:t>T</a:t>
            </a:r>
            <a:r>
              <a:rPr lang="en-US" altLang="en-US" sz="1400" baseline="-25000" dirty="0"/>
              <a:t>0</a:t>
            </a:r>
            <a:r>
              <a:rPr lang="en-US" altLang="en-US" sz="1400" dirty="0"/>
              <a:t>, B, 2000&gt;, &lt;</a:t>
            </a:r>
            <a:r>
              <a:rPr lang="en-US" altLang="en-US" sz="1400" i="1" dirty="0"/>
              <a:t>T</a:t>
            </a:r>
            <a:r>
              <a:rPr lang="en-US" altLang="en-US" sz="1400" baseline="-25000" dirty="0"/>
              <a:t>0</a:t>
            </a:r>
            <a:r>
              <a:rPr lang="en-US" altLang="en-US" sz="1400" dirty="0"/>
              <a:t>, A, 1000&gt;, &lt;</a:t>
            </a:r>
            <a:r>
              <a:rPr lang="en-US" altLang="en-US" sz="1400" i="1" dirty="0"/>
              <a:t>T</a:t>
            </a:r>
            <a:r>
              <a:rPr lang="en-US" altLang="en-US" sz="1400" baseline="-25000" dirty="0"/>
              <a:t>0</a:t>
            </a:r>
            <a:r>
              <a:rPr lang="en-US" altLang="en-US" sz="1400" dirty="0"/>
              <a:t>, </a:t>
            </a:r>
            <a:r>
              <a:rPr lang="en-US" altLang="en-US" sz="1400" b="1" dirty="0"/>
              <a:t>abort</a:t>
            </a:r>
            <a:r>
              <a:rPr lang="en-US" altLang="en-US" sz="1400" dirty="0"/>
              <a:t>&gt; are written out</a:t>
            </a:r>
          </a:p>
          <a:p>
            <a:pPr>
              <a:lnSpc>
                <a:spcPct val="90000"/>
              </a:lnSpc>
              <a:buFont typeface="Monotype Sorts" charset="2"/>
              <a:buNone/>
            </a:pPr>
            <a:r>
              <a:rPr lang="en-US" altLang="en-US" sz="1400" dirty="0"/>
              <a:t>(b) redo (</a:t>
            </a:r>
            <a:r>
              <a:rPr lang="en-US" altLang="en-US" sz="1400" i="1" dirty="0"/>
              <a:t>T</a:t>
            </a:r>
            <a:r>
              <a:rPr lang="en-US" altLang="en-US" sz="1400" baseline="-25000" dirty="0"/>
              <a:t>0</a:t>
            </a:r>
            <a:r>
              <a:rPr lang="en-US" altLang="en-US" sz="1400" dirty="0"/>
              <a:t>) and undo (</a:t>
            </a:r>
            <a:r>
              <a:rPr lang="en-US" altLang="en-US" sz="1400" i="1" dirty="0"/>
              <a:t>T</a:t>
            </a:r>
            <a:r>
              <a:rPr lang="en-US" altLang="en-US" sz="1400" baseline="-25000" dirty="0"/>
              <a:t>1</a:t>
            </a:r>
            <a:r>
              <a:rPr lang="en-US" altLang="en-US" sz="1400" dirty="0"/>
              <a:t>): </a:t>
            </a:r>
            <a:r>
              <a:rPr lang="en-US" altLang="en-US" sz="1400" i="1" dirty="0"/>
              <a:t>A</a:t>
            </a:r>
            <a:r>
              <a:rPr lang="en-US" altLang="en-US" sz="1400" dirty="0"/>
              <a:t> and </a:t>
            </a:r>
            <a:r>
              <a:rPr lang="en-US" altLang="en-US" sz="1400" i="1" dirty="0"/>
              <a:t>B</a:t>
            </a:r>
            <a:r>
              <a:rPr lang="en-US" altLang="en-US" sz="1400" dirty="0"/>
              <a:t> are set to 950 and 2050 and C is restored to 700.  Log records &lt;</a:t>
            </a:r>
            <a:r>
              <a:rPr lang="en-US" altLang="en-US" sz="1400" i="1" dirty="0"/>
              <a:t>T</a:t>
            </a:r>
            <a:r>
              <a:rPr lang="en-US" altLang="en-US" sz="1400" baseline="-25000" dirty="0"/>
              <a:t>1</a:t>
            </a:r>
            <a:r>
              <a:rPr lang="en-US" altLang="en-US" sz="1400" dirty="0"/>
              <a:t>, C, 700&gt;, &lt;</a:t>
            </a:r>
            <a:r>
              <a:rPr lang="en-US" altLang="en-US" sz="1400" i="1" dirty="0"/>
              <a:t>T</a:t>
            </a:r>
            <a:r>
              <a:rPr lang="en-US" altLang="en-US" sz="1400" baseline="-25000" dirty="0"/>
              <a:t>1</a:t>
            </a:r>
            <a:r>
              <a:rPr lang="en-US" altLang="en-US" sz="1400" dirty="0"/>
              <a:t>, </a:t>
            </a:r>
            <a:r>
              <a:rPr lang="en-US" altLang="en-US" sz="1400" b="1" dirty="0"/>
              <a:t>abort</a:t>
            </a:r>
            <a:r>
              <a:rPr lang="en-US" altLang="en-US" sz="1400" dirty="0"/>
              <a:t>&gt; are written out.</a:t>
            </a:r>
          </a:p>
          <a:p>
            <a:pPr>
              <a:lnSpc>
                <a:spcPct val="90000"/>
              </a:lnSpc>
              <a:buFont typeface="Monotype Sorts" charset="2"/>
              <a:buNone/>
            </a:pPr>
            <a:r>
              <a:rPr lang="en-US" altLang="en-US" sz="1400" dirty="0"/>
              <a:t>(c)  redo (</a:t>
            </a:r>
            <a:r>
              <a:rPr lang="en-US" altLang="en-US" sz="1400" i="1" dirty="0"/>
              <a:t>T</a:t>
            </a:r>
            <a:r>
              <a:rPr lang="en-US" altLang="en-US" sz="1400" baseline="-25000" dirty="0"/>
              <a:t>0</a:t>
            </a:r>
            <a:r>
              <a:rPr lang="en-US" altLang="en-US" sz="1400" dirty="0"/>
              <a:t>) and redo (</a:t>
            </a:r>
            <a:r>
              <a:rPr lang="en-US" altLang="en-US" sz="1400" i="1" dirty="0"/>
              <a:t>T</a:t>
            </a:r>
            <a:r>
              <a:rPr lang="en-US" altLang="en-US" sz="1400" baseline="-25000" dirty="0"/>
              <a:t>1</a:t>
            </a:r>
            <a:r>
              <a:rPr lang="en-US" altLang="en-US" sz="1400" dirty="0"/>
              <a:t>): A and B are set to 950 and 2050 </a:t>
            </a:r>
          </a:p>
          <a:p>
            <a:pPr>
              <a:lnSpc>
                <a:spcPct val="90000"/>
              </a:lnSpc>
              <a:buFont typeface="Monotype Sorts" charset="2"/>
              <a:buNone/>
            </a:pPr>
            <a:r>
              <a:rPr lang="en-US" altLang="en-US" sz="1400" dirty="0"/>
              <a:t>       respectively. Then </a:t>
            </a:r>
            <a:r>
              <a:rPr lang="en-US" altLang="en-US" sz="1400" i="1" dirty="0"/>
              <a:t>C</a:t>
            </a:r>
            <a:r>
              <a:rPr lang="en-US" altLang="en-US" sz="1400" dirty="0"/>
              <a:t> is set to 600</a:t>
            </a:r>
          </a:p>
        </p:txBody>
      </p:sp>
      <p:sp>
        <p:nvSpPr>
          <p:cNvPr id="2" name="Text Placeholder 1"/>
          <p:cNvSpPr>
            <a:spLocks noGrp="1"/>
          </p:cNvSpPr>
          <p:nvPr>
            <p:ph type="body" idx="2"/>
          </p:nvPr>
        </p:nvSpPr>
        <p:spPr/>
        <p:txBody>
          <a:bodyPr>
            <a:normAutofit fontScale="77500" lnSpcReduction="20000"/>
          </a:bodyPr>
          <a:lstStyle/>
          <a:p>
            <a:endParaRPr lang="en-US"/>
          </a:p>
        </p:txBody>
      </p:sp>
      <p:pic>
        <p:nvPicPr>
          <p:cNvPr id="235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700" y="1601789"/>
            <a:ext cx="6554788"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244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Checkpoints</a:t>
            </a:r>
          </a:p>
        </p:txBody>
      </p:sp>
      <p:sp>
        <p:nvSpPr>
          <p:cNvPr id="24579" name="Rectangle 3"/>
          <p:cNvSpPr>
            <a:spLocks noGrp="1" noChangeArrowheads="1"/>
          </p:cNvSpPr>
          <p:nvPr>
            <p:ph type="body" idx="1"/>
          </p:nvPr>
        </p:nvSpPr>
        <p:spPr>
          <a:prstGeom prst="rect">
            <a:avLst/>
          </a:prstGeom>
        </p:spPr>
        <p:txBody>
          <a:bodyPr>
            <a:normAutofit fontScale="92500" lnSpcReduction="20000"/>
          </a:bodyPr>
          <a:lstStyle/>
          <a:p>
            <a:pPr marL="381000" indent="-381000"/>
            <a:r>
              <a:rPr lang="en-US" altLang="en-US" dirty="0"/>
              <a:t>Redoing/undoing all transactions recorded in the log can be very slow </a:t>
            </a:r>
          </a:p>
          <a:p>
            <a:pPr marL="800100" lvl="1" indent="-342900"/>
            <a:r>
              <a:rPr lang="en-US" altLang="en-US" dirty="0"/>
              <a:t>Processing the entire log is time-consuming if the system has run for a long time</a:t>
            </a:r>
          </a:p>
          <a:p>
            <a:pPr marL="800100" lvl="1" indent="-342900"/>
            <a:r>
              <a:rPr lang="en-US" altLang="en-US" dirty="0"/>
              <a:t>We might unnecessarily redo transactions which have already output their updates to the database.</a:t>
            </a:r>
          </a:p>
          <a:p>
            <a:pPr marL="381000" indent="-381000"/>
            <a:r>
              <a:rPr lang="en-US" altLang="en-US" dirty="0"/>
              <a:t>Streamline recovery procedure by periodically performing </a:t>
            </a:r>
            <a:r>
              <a:rPr lang="en-US" altLang="en-US" b="1" dirty="0">
                <a:solidFill>
                  <a:srgbClr val="002060"/>
                </a:solidFill>
              </a:rPr>
              <a:t>checkpointing</a:t>
            </a:r>
          </a:p>
          <a:p>
            <a:pPr marL="0" indent="0">
              <a:buNone/>
            </a:pPr>
            <a:r>
              <a:rPr lang="en-US" altLang="en-US" sz="400" b="1" dirty="0">
                <a:solidFill>
                  <a:srgbClr val="002060"/>
                </a:solidFill>
              </a:rPr>
              <a:t> </a:t>
            </a:r>
            <a:r>
              <a:rPr lang="en-US" altLang="en-US" sz="400" dirty="0">
                <a:solidFill>
                  <a:srgbClr val="002060"/>
                </a:solidFill>
              </a:rPr>
              <a:t> </a:t>
            </a:r>
          </a:p>
          <a:p>
            <a:pPr marL="457200" lvl="1" indent="0">
              <a:spcBef>
                <a:spcPts val="0"/>
              </a:spcBef>
              <a:buNone/>
            </a:pPr>
            <a:r>
              <a:rPr lang="en-US" altLang="en-US" dirty="0">
                <a:solidFill>
                  <a:srgbClr val="FF9900"/>
                </a:solidFill>
              </a:rPr>
              <a:t>1.</a:t>
            </a:r>
            <a:r>
              <a:rPr lang="en-US" altLang="en-US" dirty="0"/>
              <a:t>   Output all log records currently residing in main memory onto stable </a:t>
            </a:r>
          </a:p>
          <a:p>
            <a:pPr marL="457200" lvl="1" indent="0">
              <a:spcBef>
                <a:spcPts val="0"/>
              </a:spcBef>
              <a:buNone/>
            </a:pPr>
            <a:r>
              <a:rPr lang="en-US" altLang="en-US" dirty="0"/>
              <a:t>      storage.</a:t>
            </a:r>
          </a:p>
          <a:p>
            <a:pPr marL="457200" lvl="1" indent="0">
              <a:buNone/>
            </a:pPr>
            <a:r>
              <a:rPr lang="en-US" altLang="en-US" dirty="0">
                <a:solidFill>
                  <a:srgbClr val="FF9900"/>
                </a:solidFill>
              </a:rPr>
              <a:t>2.   </a:t>
            </a:r>
            <a:r>
              <a:rPr lang="en-US" altLang="en-US" dirty="0"/>
              <a:t>Output all modified buffer blocks to the disk.</a:t>
            </a:r>
          </a:p>
          <a:p>
            <a:pPr marL="457200" lvl="1" indent="0">
              <a:buNone/>
            </a:pPr>
            <a:endParaRPr lang="en-US" altLang="en-US" sz="400" dirty="0"/>
          </a:p>
          <a:p>
            <a:pPr marL="457200" lvl="1" indent="0">
              <a:spcBef>
                <a:spcPts val="0"/>
              </a:spcBef>
              <a:buNone/>
            </a:pPr>
            <a:r>
              <a:rPr lang="en-US" altLang="en-US" dirty="0">
                <a:solidFill>
                  <a:srgbClr val="FF9900"/>
                </a:solidFill>
              </a:rPr>
              <a:t>3.</a:t>
            </a:r>
            <a:r>
              <a:rPr lang="en-US" altLang="en-US" dirty="0"/>
              <a:t>   Write a log record &lt;</a:t>
            </a:r>
            <a:r>
              <a:rPr lang="en-US" altLang="en-US" b="1" dirty="0"/>
              <a:t> checkpoint </a:t>
            </a:r>
            <a:r>
              <a:rPr lang="en-US" altLang="en-US" i="1" dirty="0"/>
              <a:t>L</a:t>
            </a:r>
            <a:r>
              <a:rPr lang="en-US" altLang="en-US" dirty="0"/>
              <a:t>&gt; onto stable storage where </a:t>
            </a:r>
            <a:r>
              <a:rPr lang="en-US" altLang="en-US" i="1" dirty="0"/>
              <a:t>L</a:t>
            </a:r>
            <a:r>
              <a:rPr lang="en-US" altLang="en-US" dirty="0"/>
              <a:t> is a </a:t>
            </a:r>
          </a:p>
          <a:p>
            <a:pPr marL="457200" lvl="1" indent="0">
              <a:spcBef>
                <a:spcPts val="0"/>
              </a:spcBef>
              <a:buNone/>
            </a:pPr>
            <a:r>
              <a:rPr lang="en-US" altLang="en-US" dirty="0"/>
              <a:t>      list of all transactions active at the time of checkpoint.</a:t>
            </a:r>
          </a:p>
          <a:p>
            <a:pPr marL="457200" lvl="1" indent="0">
              <a:buNone/>
            </a:pPr>
            <a:r>
              <a:rPr lang="en-US" altLang="en-US" dirty="0">
                <a:solidFill>
                  <a:srgbClr val="FF9900"/>
                </a:solidFill>
              </a:rPr>
              <a:t>4.</a:t>
            </a:r>
            <a:r>
              <a:rPr lang="en-US" altLang="en-US" dirty="0"/>
              <a:t>   All updates are stopped while doing checkpointing</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50934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Checkpoints (Cont.)</a:t>
            </a:r>
          </a:p>
        </p:txBody>
      </p:sp>
      <p:sp>
        <p:nvSpPr>
          <p:cNvPr id="25603" name="Rectangle 3"/>
          <p:cNvSpPr>
            <a:spLocks noGrp="1" noChangeArrowheads="1"/>
          </p:cNvSpPr>
          <p:nvPr>
            <p:ph type="body" idx="1"/>
          </p:nvPr>
        </p:nvSpPr>
        <p:spPr>
          <a:prstGeom prst="rect">
            <a:avLst/>
          </a:prstGeom>
        </p:spPr>
        <p:txBody>
          <a:bodyPr>
            <a:normAutofit lnSpcReduction="10000"/>
          </a:bodyPr>
          <a:lstStyle/>
          <a:p>
            <a:pPr marL="381000" indent="-381000"/>
            <a:r>
              <a:rPr lang="en-US" altLang="en-US" dirty="0"/>
              <a:t>During recovery we need to consider only the most recent transaction </a:t>
            </a:r>
            <a:r>
              <a:rPr lang="en-US" altLang="en-US" dirty="0" err="1"/>
              <a:t>T</a:t>
            </a:r>
            <a:r>
              <a:rPr lang="en-US" altLang="en-US" baseline="-25000" dirty="0" err="1"/>
              <a:t>i</a:t>
            </a:r>
            <a:r>
              <a:rPr lang="en-US" altLang="en-US" dirty="0"/>
              <a:t> that started before the checkpoint, and transactions that started after </a:t>
            </a:r>
            <a:r>
              <a:rPr lang="en-US" altLang="en-US" i="1" dirty="0" err="1"/>
              <a:t>T</a:t>
            </a:r>
            <a:r>
              <a:rPr lang="en-US" altLang="en-US" i="1" baseline="-25000" dirty="0" err="1"/>
              <a:t>i</a:t>
            </a:r>
            <a:r>
              <a:rPr lang="en-US" altLang="en-US" dirty="0"/>
              <a:t>. </a:t>
            </a:r>
          </a:p>
          <a:p>
            <a:pPr marL="800100" lvl="1" indent="-342900"/>
            <a:r>
              <a:rPr lang="en-US" altLang="en-US" dirty="0"/>
              <a:t>Scan backwards from end of log to find the most recent &lt;</a:t>
            </a:r>
            <a:r>
              <a:rPr lang="en-US" altLang="en-US" b="1" dirty="0"/>
              <a:t>checkpoint </a:t>
            </a:r>
            <a:r>
              <a:rPr lang="en-US" altLang="en-US" i="1" dirty="0"/>
              <a:t>L</a:t>
            </a:r>
            <a:r>
              <a:rPr lang="en-US" altLang="en-US" dirty="0"/>
              <a:t>&gt; record </a:t>
            </a:r>
          </a:p>
          <a:p>
            <a:pPr marL="800100" lvl="1" indent="-342900"/>
            <a:r>
              <a:rPr lang="en-US" altLang="en-US" dirty="0"/>
              <a:t>Only transactions that are in </a:t>
            </a:r>
            <a:r>
              <a:rPr lang="en-US" altLang="en-US" i="1" dirty="0"/>
              <a:t>L</a:t>
            </a:r>
            <a:r>
              <a:rPr lang="en-US" altLang="en-US" dirty="0"/>
              <a:t> or started after the checkpoint need to be redone or undone</a:t>
            </a:r>
          </a:p>
          <a:p>
            <a:pPr marL="800100" lvl="1" indent="-342900"/>
            <a:r>
              <a:rPr lang="en-US" altLang="en-US" dirty="0"/>
              <a:t>Transactions that committed or aborted before the checkpoint already have all their updates output to stable storage.</a:t>
            </a:r>
          </a:p>
          <a:p>
            <a:pPr marL="381000" indent="-381000"/>
            <a:r>
              <a:rPr lang="en-US" altLang="en-US" dirty="0"/>
              <a:t>Some earlier part of the log may be needed for undo operations</a:t>
            </a:r>
          </a:p>
          <a:p>
            <a:pPr marL="800100" lvl="1" indent="-342900"/>
            <a:r>
              <a:rPr lang="en-US" altLang="en-US" dirty="0"/>
              <a:t>Continue scanning backwards till a record </a:t>
            </a:r>
            <a:r>
              <a:rPr lang="en-US" altLang="en-US" i="1" dirty="0"/>
              <a:t>&lt;</a:t>
            </a:r>
            <a:r>
              <a:rPr lang="en-US" altLang="en-US" i="1" dirty="0" err="1"/>
              <a:t>T</a:t>
            </a:r>
            <a:r>
              <a:rPr lang="en-US" altLang="en-US" i="1" baseline="-25000" dirty="0" err="1"/>
              <a:t>i</a:t>
            </a:r>
            <a:r>
              <a:rPr lang="en-US" altLang="en-US" b="1" dirty="0"/>
              <a:t> start</a:t>
            </a:r>
            <a:r>
              <a:rPr lang="en-US" altLang="en-US" dirty="0"/>
              <a:t>&gt; is found for every transaction </a:t>
            </a:r>
            <a:r>
              <a:rPr lang="en-US" altLang="en-US" i="1" dirty="0" err="1"/>
              <a:t>T</a:t>
            </a:r>
            <a:r>
              <a:rPr lang="en-US" altLang="en-US" i="1" baseline="-25000" dirty="0" err="1"/>
              <a:t>i</a:t>
            </a:r>
            <a:r>
              <a:rPr lang="en-US" altLang="en-US" i="1" baseline="-25000" dirty="0"/>
              <a:t> </a:t>
            </a:r>
            <a:r>
              <a:rPr lang="en-US" altLang="en-US" i="1" dirty="0"/>
              <a:t> </a:t>
            </a:r>
            <a:r>
              <a:rPr lang="en-US" altLang="en-US" dirty="0"/>
              <a:t>in </a:t>
            </a:r>
            <a:r>
              <a:rPr lang="en-US" altLang="en-US" i="1" dirty="0"/>
              <a:t>L</a:t>
            </a:r>
            <a:r>
              <a:rPr lang="en-US" altLang="en-US" dirty="0"/>
              <a:t>.</a:t>
            </a:r>
          </a:p>
          <a:p>
            <a:pPr marL="800100" lvl="1" indent="-342900"/>
            <a:r>
              <a:rPr lang="en-US" altLang="en-US" dirty="0"/>
              <a:t>Parts of log prior to earliest </a:t>
            </a:r>
            <a:r>
              <a:rPr lang="en-US" altLang="en-US" i="1" dirty="0"/>
              <a:t>&lt;</a:t>
            </a:r>
            <a:r>
              <a:rPr lang="en-US" altLang="en-US" i="1" dirty="0" err="1"/>
              <a:t>T</a:t>
            </a:r>
            <a:r>
              <a:rPr lang="en-US" altLang="en-US" i="1" baseline="-25000" dirty="0" err="1"/>
              <a:t>i</a:t>
            </a:r>
            <a:r>
              <a:rPr lang="en-US" altLang="en-US" b="1" dirty="0"/>
              <a:t> start</a:t>
            </a:r>
            <a:r>
              <a:rPr lang="en-US" altLang="en-US" dirty="0"/>
              <a:t>&gt; record above are not needed for recovery, and can be erased whenever desired.</a:t>
            </a:r>
          </a:p>
          <a:p>
            <a:pPr marL="800100" lvl="1" indent="-342900"/>
            <a:endParaRPr lang="en-US" altLang="en-US" dirty="0"/>
          </a:p>
          <a:p>
            <a:pPr marL="800100" lvl="1" indent="-342900">
              <a:buFont typeface="Monotype Sorts" charset="2"/>
              <a:buAutoNum type="arabicPeriod"/>
            </a:pPr>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32080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Checkpoints</a:t>
            </a:r>
          </a:p>
        </p:txBody>
      </p:sp>
      <p:sp>
        <p:nvSpPr>
          <p:cNvPr id="26627" name="Rectangle 3"/>
          <p:cNvSpPr>
            <a:spLocks noGrp="1" noChangeArrowheads="1"/>
          </p:cNvSpPr>
          <p:nvPr>
            <p:ph type="body" idx="1"/>
          </p:nvPr>
        </p:nvSpPr>
        <p:spPr>
          <a:xfrm>
            <a:off x="0" y="1692996"/>
            <a:ext cx="10160000" cy="2728913"/>
          </a:xfrm>
          <a:prstGeom prst="rect">
            <a:avLst/>
          </a:prstGeom>
        </p:spPr>
        <p:txBody>
          <a:bodyPr>
            <a:noAutofit/>
          </a:bodyPr>
          <a:lstStyle/>
          <a:p>
            <a:pPr marL="0" indent="0">
              <a:buNone/>
            </a:pPr>
            <a:endParaRPr lang="en-US" altLang="en-US" sz="1400" dirty="0"/>
          </a:p>
          <a:p>
            <a:pPr>
              <a:buFont typeface="Wingdings" panose="05000000000000000000" pitchFamily="2" charset="2"/>
              <a:buChar char="§"/>
            </a:pPr>
            <a:r>
              <a:rPr lang="en-US" altLang="en-US" sz="1400" i="1" dirty="0"/>
              <a:t>T</a:t>
            </a:r>
            <a:r>
              <a:rPr lang="en-US" altLang="en-US" sz="1400" baseline="-25000" dirty="0"/>
              <a:t>1</a:t>
            </a:r>
            <a:r>
              <a:rPr lang="en-US" altLang="en-US" sz="1400" dirty="0"/>
              <a:t> can be ignored (updates already output to disk due to checkpoint)</a:t>
            </a:r>
          </a:p>
          <a:p>
            <a:pPr>
              <a:buFont typeface="Wingdings" panose="05000000000000000000" pitchFamily="2" charset="2"/>
              <a:buChar char="§"/>
            </a:pPr>
            <a:r>
              <a:rPr lang="en-US" altLang="en-US" sz="1400" i="1" dirty="0"/>
              <a:t>T</a:t>
            </a:r>
            <a:r>
              <a:rPr lang="en-US" altLang="en-US" sz="1400" baseline="-25000" dirty="0"/>
              <a:t>2</a:t>
            </a:r>
            <a:r>
              <a:rPr lang="en-US" altLang="en-US" sz="1400" dirty="0"/>
              <a:t> and </a:t>
            </a:r>
            <a:r>
              <a:rPr lang="en-US" altLang="en-US" sz="1400" i="1" dirty="0"/>
              <a:t>T</a:t>
            </a:r>
            <a:r>
              <a:rPr lang="en-US" altLang="en-US" sz="1400" baseline="-25000" dirty="0"/>
              <a:t>3</a:t>
            </a:r>
            <a:r>
              <a:rPr lang="en-US" altLang="en-US" sz="1400" dirty="0"/>
              <a:t> redone.</a:t>
            </a:r>
          </a:p>
          <a:p>
            <a:pPr>
              <a:buFont typeface="Wingdings" panose="05000000000000000000" pitchFamily="2" charset="2"/>
              <a:buChar char="§"/>
            </a:pPr>
            <a:r>
              <a:rPr lang="en-US" altLang="en-US" sz="1400" i="1" dirty="0"/>
              <a:t>T</a:t>
            </a:r>
            <a:r>
              <a:rPr lang="en-US" altLang="en-US" sz="1400" baseline="-25000" dirty="0"/>
              <a:t>4</a:t>
            </a:r>
            <a:r>
              <a:rPr lang="en-US" altLang="en-US" sz="1400" dirty="0"/>
              <a:t> undone</a:t>
            </a:r>
          </a:p>
          <a:p>
            <a:endParaRPr lang="en-US" altLang="en-US" sz="1400" dirty="0" smtClean="0"/>
          </a:p>
          <a:p>
            <a:endParaRPr lang="en-US" altLang="en-US" sz="1400" dirty="0"/>
          </a:p>
          <a:p>
            <a:endParaRPr lang="en-US" altLang="en-US" sz="1400" dirty="0" smtClean="0"/>
          </a:p>
          <a:p>
            <a:endParaRPr lang="en-US" altLang="en-US" sz="1400" dirty="0"/>
          </a:p>
          <a:p>
            <a:endParaRPr lang="en-US" altLang="en-US" sz="1400" dirty="0"/>
          </a:p>
          <a:p>
            <a:pPr>
              <a:buFont typeface="Wingdings" panose="05000000000000000000" pitchFamily="2" charset="2"/>
              <a:buChar char="§"/>
            </a:pPr>
            <a:r>
              <a:rPr lang="en-US" altLang="en-US" sz="1400" i="1" dirty="0" smtClean="0"/>
              <a:t>T</a:t>
            </a:r>
            <a:r>
              <a:rPr lang="en-US" altLang="en-US" sz="1400" baseline="-25000" dirty="0" smtClean="0"/>
              <a:t>1</a:t>
            </a:r>
            <a:r>
              <a:rPr lang="en-US" altLang="en-US" sz="1400" dirty="0" smtClean="0"/>
              <a:t> </a:t>
            </a:r>
            <a:r>
              <a:rPr lang="en-US" altLang="en-US" sz="1400" dirty="0"/>
              <a:t>can be ignored (updates already output to disk due to checkpoint)</a:t>
            </a:r>
          </a:p>
          <a:p>
            <a:pPr>
              <a:buFont typeface="Wingdings" panose="05000000000000000000" pitchFamily="2" charset="2"/>
              <a:buChar char="§"/>
            </a:pPr>
            <a:r>
              <a:rPr lang="en-US" altLang="en-US" sz="1400" i="1" dirty="0"/>
              <a:t>T</a:t>
            </a:r>
            <a:r>
              <a:rPr lang="en-US" altLang="en-US" sz="1400" baseline="-25000" dirty="0"/>
              <a:t>2</a:t>
            </a:r>
            <a:r>
              <a:rPr lang="en-US" altLang="en-US" sz="1400" dirty="0"/>
              <a:t> and </a:t>
            </a:r>
            <a:r>
              <a:rPr lang="en-US" altLang="en-US" sz="1400" i="1" dirty="0"/>
              <a:t>T</a:t>
            </a:r>
            <a:r>
              <a:rPr lang="en-US" altLang="en-US" sz="1400" baseline="-25000" dirty="0"/>
              <a:t>3</a:t>
            </a:r>
            <a:r>
              <a:rPr lang="en-US" altLang="en-US" sz="1400" dirty="0"/>
              <a:t> redone.</a:t>
            </a:r>
          </a:p>
          <a:p>
            <a:pPr>
              <a:buFont typeface="Wingdings" panose="05000000000000000000" pitchFamily="2" charset="2"/>
              <a:buChar char="§"/>
            </a:pPr>
            <a:r>
              <a:rPr lang="en-US" altLang="en-US" sz="1400" i="1" dirty="0"/>
              <a:t>T</a:t>
            </a:r>
            <a:r>
              <a:rPr lang="en-US" altLang="en-US" sz="1400" baseline="-25000" dirty="0"/>
              <a:t>4</a:t>
            </a:r>
            <a:r>
              <a:rPr lang="en-US" altLang="en-US" sz="1400" dirty="0"/>
              <a:t> undone</a:t>
            </a:r>
          </a:p>
        </p:txBody>
      </p:sp>
      <p:sp>
        <p:nvSpPr>
          <p:cNvPr id="2" name="Text Placeholder 1"/>
          <p:cNvSpPr>
            <a:spLocks noGrp="1"/>
          </p:cNvSpPr>
          <p:nvPr>
            <p:ph type="body" idx="2"/>
          </p:nvPr>
        </p:nvSpPr>
        <p:spPr/>
        <p:txBody>
          <a:bodyPr>
            <a:normAutofit fontScale="77500" lnSpcReduction="20000"/>
          </a:bodyPr>
          <a:lstStyle/>
          <a:p>
            <a:endParaRPr lang="en-US"/>
          </a:p>
        </p:txBody>
      </p:sp>
      <p:pic>
        <p:nvPicPr>
          <p:cNvPr id="3" name="Picture 2"/>
          <p:cNvPicPr>
            <a:picLocks noChangeAspect="1"/>
          </p:cNvPicPr>
          <p:nvPr/>
        </p:nvPicPr>
        <p:blipFill>
          <a:blip r:embed="rId3"/>
          <a:stretch>
            <a:fillRect/>
          </a:stretch>
        </p:blipFill>
        <p:spPr>
          <a:xfrm>
            <a:off x="6216855" y="1340644"/>
            <a:ext cx="5601080" cy="2791477"/>
          </a:xfrm>
          <a:prstGeom prst="rect">
            <a:avLst/>
          </a:prstGeom>
        </p:spPr>
      </p:pic>
    </p:spTree>
    <p:extLst>
      <p:ext uri="{BB962C8B-B14F-4D97-AF65-F5344CB8AC3E}">
        <p14:creationId xmlns:p14="http://schemas.microsoft.com/office/powerpoint/2010/main" val="3442575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a:effectLst/>
              </a:rPr>
              <a:t>Recovery Algorithm</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1782181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a:effectLst/>
              </a:rPr>
              <a:t>Recovery Algorithm</a:t>
            </a:r>
          </a:p>
        </p:txBody>
      </p:sp>
      <p:sp>
        <p:nvSpPr>
          <p:cNvPr id="28675" name="Rectangle 3"/>
          <p:cNvSpPr>
            <a:spLocks noGrp="1" noChangeArrowheads="1"/>
          </p:cNvSpPr>
          <p:nvPr>
            <p:ph type="body" idx="1"/>
          </p:nvPr>
        </p:nvSpPr>
        <p:spPr/>
        <p:txBody>
          <a:bodyPr/>
          <a:lstStyle/>
          <a:p>
            <a:r>
              <a:rPr lang="en-US" altLang="en-US" b="1" dirty="0"/>
              <a:t> So far: </a:t>
            </a:r>
            <a:r>
              <a:rPr lang="en-US" altLang="en-US" dirty="0"/>
              <a:t>we covered key concepts</a:t>
            </a:r>
          </a:p>
          <a:p>
            <a:r>
              <a:rPr lang="en-US" altLang="en-US" dirty="0"/>
              <a:t> </a:t>
            </a:r>
            <a:r>
              <a:rPr lang="en-US" altLang="en-US" b="1" dirty="0"/>
              <a:t>Now</a:t>
            </a:r>
            <a:r>
              <a:rPr lang="en-US" altLang="en-US" dirty="0"/>
              <a:t>: we present the components of the basic recovery algorithm</a:t>
            </a:r>
          </a:p>
          <a:p>
            <a:r>
              <a:rPr lang="en-US" altLang="en-US" dirty="0"/>
              <a:t> </a:t>
            </a:r>
            <a:r>
              <a:rPr lang="en-US" altLang="en-US" b="1" dirty="0"/>
              <a:t>Later</a:t>
            </a:r>
            <a:r>
              <a:rPr lang="en-US" altLang="en-US" dirty="0"/>
              <a:t>: we present extensions to allow more concurrency</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128901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a:effectLst/>
              </a:rPr>
              <a:t>Recovery Algorithm</a:t>
            </a:r>
          </a:p>
        </p:txBody>
      </p:sp>
      <p:sp>
        <p:nvSpPr>
          <p:cNvPr id="29699" name="Rectangle 3"/>
          <p:cNvSpPr>
            <a:spLocks noGrp="1" noChangeArrowheads="1"/>
          </p:cNvSpPr>
          <p:nvPr>
            <p:ph type="body" idx="1"/>
          </p:nvPr>
        </p:nvSpPr>
        <p:spPr/>
        <p:txBody>
          <a:bodyPr>
            <a:normAutofit fontScale="92500" lnSpcReduction="20000"/>
          </a:bodyPr>
          <a:lstStyle/>
          <a:p>
            <a:r>
              <a:rPr lang="en-US" altLang="en-US" b="1" dirty="0"/>
              <a:t>Logging</a:t>
            </a:r>
            <a:r>
              <a:rPr lang="en-US" altLang="en-US" dirty="0"/>
              <a:t> (during normal operation):</a:t>
            </a:r>
          </a:p>
          <a:p>
            <a:pPr lvl="1"/>
            <a:r>
              <a:rPr lang="en-US" altLang="en-US" dirty="0"/>
              <a:t> </a:t>
            </a:r>
            <a:r>
              <a:rPr lang="en-US" altLang="en-US" i="1" dirty="0"/>
              <a:t>&lt;</a:t>
            </a:r>
            <a:r>
              <a:rPr lang="en-US" altLang="en-US" i="1" dirty="0" err="1"/>
              <a:t>T</a:t>
            </a:r>
            <a:r>
              <a:rPr lang="en-US" altLang="en-US" i="1" baseline="-25000" dirty="0" err="1"/>
              <a:t>i</a:t>
            </a:r>
            <a:r>
              <a:rPr lang="en-US" altLang="en-US" i="1" dirty="0"/>
              <a:t> </a:t>
            </a:r>
            <a:r>
              <a:rPr lang="en-US" altLang="en-US" b="1" dirty="0"/>
              <a:t>start</a:t>
            </a:r>
            <a:r>
              <a:rPr lang="en-US" altLang="en-US" i="1" dirty="0"/>
              <a:t>&gt; </a:t>
            </a:r>
            <a:r>
              <a:rPr lang="en-US" altLang="en-US" dirty="0"/>
              <a:t>at transaction start</a:t>
            </a:r>
          </a:p>
          <a:p>
            <a:pPr lvl="1"/>
            <a:r>
              <a:rPr lang="en-US" altLang="en-US" i="1" dirty="0"/>
              <a:t> &lt;</a:t>
            </a:r>
            <a:r>
              <a:rPr lang="en-US" altLang="en-US" i="1" dirty="0" err="1"/>
              <a:t>T</a:t>
            </a:r>
            <a:r>
              <a:rPr lang="en-US" altLang="en-US" i="1" baseline="-25000" dirty="0" err="1"/>
              <a:t>i</a:t>
            </a:r>
            <a:r>
              <a:rPr lang="en-US" altLang="en-US" i="1" dirty="0"/>
              <a:t>, </a:t>
            </a:r>
            <a:r>
              <a:rPr lang="en-US" altLang="en-US" i="1" dirty="0" err="1"/>
              <a:t>X</a:t>
            </a:r>
            <a:r>
              <a:rPr lang="en-US" altLang="en-US" i="1" baseline="-25000" dirty="0" err="1"/>
              <a:t>j</a:t>
            </a:r>
            <a:r>
              <a:rPr lang="en-US" altLang="en-US" i="1" dirty="0"/>
              <a:t>,  V</a:t>
            </a:r>
            <a:r>
              <a:rPr lang="en-US" altLang="en-US" i="1" baseline="-25000" dirty="0"/>
              <a:t>1</a:t>
            </a:r>
            <a:r>
              <a:rPr lang="en-US" altLang="en-US" i="1" dirty="0"/>
              <a:t>,  V</a:t>
            </a:r>
            <a:r>
              <a:rPr lang="en-US" altLang="en-US" i="1" baseline="-25000" dirty="0"/>
              <a:t>2</a:t>
            </a:r>
            <a:r>
              <a:rPr lang="en-US" altLang="en-US" i="1" dirty="0"/>
              <a:t>&gt; </a:t>
            </a:r>
            <a:r>
              <a:rPr lang="en-US" altLang="en-US" dirty="0"/>
              <a:t>for each update, and </a:t>
            </a:r>
          </a:p>
          <a:p>
            <a:pPr lvl="1"/>
            <a:r>
              <a:rPr lang="en-US" altLang="en-US" i="1" dirty="0"/>
              <a:t>&lt;</a:t>
            </a:r>
            <a:r>
              <a:rPr lang="en-US" altLang="en-US" i="1" dirty="0" err="1"/>
              <a:t>T</a:t>
            </a:r>
            <a:r>
              <a:rPr lang="en-US" altLang="en-US" i="1" baseline="-25000" dirty="0" err="1"/>
              <a:t>i</a:t>
            </a:r>
            <a:r>
              <a:rPr lang="en-US" altLang="en-US" i="1" dirty="0"/>
              <a:t> </a:t>
            </a:r>
            <a:r>
              <a:rPr lang="en-US" altLang="en-US" b="1" dirty="0"/>
              <a:t>commit</a:t>
            </a:r>
            <a:r>
              <a:rPr lang="en-US" altLang="en-US" i="1" dirty="0"/>
              <a:t>&gt; </a:t>
            </a:r>
            <a:r>
              <a:rPr lang="en-US" altLang="en-US" dirty="0"/>
              <a:t>at transaction end</a:t>
            </a:r>
            <a:endParaRPr lang="en-US" altLang="en-US" b="1" dirty="0"/>
          </a:p>
          <a:p>
            <a:r>
              <a:rPr lang="en-US" altLang="en-US" b="1" dirty="0"/>
              <a:t>Transaction rollback (during normal operation)</a:t>
            </a:r>
          </a:p>
          <a:p>
            <a:pPr lvl="1"/>
            <a:r>
              <a:rPr lang="en-US" altLang="en-US" dirty="0"/>
              <a:t>Let </a:t>
            </a:r>
            <a:r>
              <a:rPr lang="en-US" altLang="en-US" i="1" dirty="0" err="1"/>
              <a:t>T</a:t>
            </a:r>
            <a:r>
              <a:rPr lang="en-US" altLang="en-US" i="1" baseline="-25000" dirty="0" err="1"/>
              <a:t>i</a:t>
            </a:r>
            <a:r>
              <a:rPr lang="en-US" altLang="en-US" dirty="0"/>
              <a:t> be the transaction to be rolled back</a:t>
            </a:r>
          </a:p>
          <a:p>
            <a:pPr lvl="1"/>
            <a:r>
              <a:rPr lang="en-US" altLang="en-US" dirty="0"/>
              <a:t>Scan log backwards from the end, and for each log record of </a:t>
            </a:r>
            <a:r>
              <a:rPr lang="en-US" altLang="en-US" i="1" dirty="0" err="1"/>
              <a:t>T</a:t>
            </a:r>
            <a:r>
              <a:rPr lang="en-US" altLang="en-US" i="1" baseline="-25000" dirty="0" err="1"/>
              <a:t>i</a:t>
            </a:r>
            <a:r>
              <a:rPr lang="en-US" altLang="en-US" i="1" baseline="-25000" dirty="0"/>
              <a:t>  </a:t>
            </a:r>
            <a:r>
              <a:rPr lang="en-US" altLang="en-US" dirty="0"/>
              <a:t>of the form </a:t>
            </a:r>
            <a:r>
              <a:rPr lang="en-US" altLang="en-US" i="1" dirty="0"/>
              <a:t>&lt;</a:t>
            </a:r>
            <a:r>
              <a:rPr lang="en-US" altLang="en-US" i="1" dirty="0" err="1"/>
              <a:t>T</a:t>
            </a:r>
            <a:r>
              <a:rPr lang="en-US" altLang="en-US" i="1" baseline="-25000" dirty="0" err="1"/>
              <a:t>i</a:t>
            </a:r>
            <a:r>
              <a:rPr lang="en-US" altLang="en-US" i="1" dirty="0"/>
              <a:t>, </a:t>
            </a:r>
            <a:r>
              <a:rPr lang="en-US" altLang="en-US" i="1" dirty="0" err="1"/>
              <a:t>X</a:t>
            </a:r>
            <a:r>
              <a:rPr lang="en-US" altLang="en-US" i="1" baseline="-25000" dirty="0" err="1"/>
              <a:t>j</a:t>
            </a:r>
            <a:r>
              <a:rPr lang="en-US" altLang="en-US" i="1" dirty="0"/>
              <a:t>,  V</a:t>
            </a:r>
            <a:r>
              <a:rPr lang="en-US" altLang="en-US" i="1" baseline="-25000" dirty="0"/>
              <a:t>1</a:t>
            </a:r>
            <a:r>
              <a:rPr lang="en-US" altLang="en-US" i="1" dirty="0"/>
              <a:t>,  V</a:t>
            </a:r>
            <a:r>
              <a:rPr lang="en-US" altLang="en-US" i="1" baseline="-25000" dirty="0"/>
              <a:t>2</a:t>
            </a:r>
            <a:r>
              <a:rPr lang="en-US" altLang="en-US" i="1" dirty="0"/>
              <a:t>&gt; </a:t>
            </a:r>
          </a:p>
          <a:p>
            <a:pPr lvl="2"/>
            <a:r>
              <a:rPr lang="en-US" altLang="en-US" dirty="0"/>
              <a:t>Perform the undo by writing </a:t>
            </a:r>
            <a:r>
              <a:rPr lang="en-US" altLang="en-US" i="1" dirty="0"/>
              <a:t>V</a:t>
            </a:r>
            <a:r>
              <a:rPr lang="en-US" altLang="en-US" i="1" baseline="-25000" dirty="0"/>
              <a:t>1 </a:t>
            </a:r>
            <a:r>
              <a:rPr lang="en-US" altLang="en-US" dirty="0"/>
              <a:t>to </a:t>
            </a:r>
            <a:r>
              <a:rPr lang="en-US" altLang="en-US" i="1" dirty="0" err="1"/>
              <a:t>X</a:t>
            </a:r>
            <a:r>
              <a:rPr lang="en-US" altLang="en-US" i="1" baseline="-25000" dirty="0" err="1"/>
              <a:t>j</a:t>
            </a:r>
            <a:r>
              <a:rPr lang="en-US" altLang="en-US" i="1" dirty="0"/>
              <a:t>,</a:t>
            </a:r>
          </a:p>
          <a:p>
            <a:pPr lvl="2"/>
            <a:r>
              <a:rPr lang="en-US" altLang="en-US" dirty="0"/>
              <a:t>Write a log record </a:t>
            </a:r>
            <a:r>
              <a:rPr lang="en-US" altLang="en-US" i="1" dirty="0"/>
              <a:t>&lt;</a:t>
            </a:r>
            <a:r>
              <a:rPr lang="en-US" altLang="en-US" i="1" dirty="0" err="1"/>
              <a:t>T</a:t>
            </a:r>
            <a:r>
              <a:rPr lang="en-US" altLang="en-US" i="1" baseline="-25000" dirty="0" err="1"/>
              <a:t>i</a:t>
            </a:r>
            <a:r>
              <a:rPr lang="en-US" altLang="en-US" i="1" dirty="0"/>
              <a:t> , </a:t>
            </a:r>
            <a:r>
              <a:rPr lang="en-US" altLang="en-US" i="1" dirty="0" err="1"/>
              <a:t>X</a:t>
            </a:r>
            <a:r>
              <a:rPr lang="en-US" altLang="en-US" i="1" baseline="-25000" dirty="0" err="1"/>
              <a:t>j</a:t>
            </a:r>
            <a:r>
              <a:rPr lang="en-US" altLang="en-US" i="1" dirty="0"/>
              <a:t>,  V</a:t>
            </a:r>
            <a:r>
              <a:rPr lang="en-US" altLang="en-US" i="1" baseline="-25000" dirty="0"/>
              <a:t>1</a:t>
            </a:r>
            <a:r>
              <a:rPr lang="en-US" altLang="en-US" i="1" dirty="0"/>
              <a:t>&gt; </a:t>
            </a:r>
          </a:p>
          <a:p>
            <a:pPr lvl="3"/>
            <a:r>
              <a:rPr lang="en-US" altLang="en-US" dirty="0"/>
              <a:t>such log records are called </a:t>
            </a:r>
            <a:r>
              <a:rPr lang="en-US" altLang="en-US" b="1" dirty="0">
                <a:solidFill>
                  <a:srgbClr val="002060"/>
                </a:solidFill>
              </a:rPr>
              <a:t>compensation log records</a:t>
            </a:r>
          </a:p>
          <a:p>
            <a:pPr lvl="1"/>
            <a:r>
              <a:rPr lang="en-US" altLang="en-US" dirty="0"/>
              <a:t>Once the record </a:t>
            </a:r>
            <a:r>
              <a:rPr lang="en-US" altLang="en-US" i="1" dirty="0"/>
              <a:t>&lt;</a:t>
            </a:r>
            <a:r>
              <a:rPr lang="en-US" altLang="en-US" i="1" dirty="0" err="1"/>
              <a:t>T</a:t>
            </a:r>
            <a:r>
              <a:rPr lang="en-US" altLang="en-US" i="1" baseline="-25000" dirty="0" err="1"/>
              <a:t>i</a:t>
            </a:r>
            <a:r>
              <a:rPr lang="en-US" altLang="en-US" i="1" dirty="0"/>
              <a:t> </a:t>
            </a:r>
            <a:r>
              <a:rPr lang="en-US" altLang="en-US" b="1" dirty="0"/>
              <a:t>start</a:t>
            </a:r>
            <a:r>
              <a:rPr lang="en-US" altLang="en-US" i="1" dirty="0"/>
              <a:t>&gt; </a:t>
            </a:r>
            <a:r>
              <a:rPr lang="en-US" altLang="en-US" dirty="0"/>
              <a:t>is found stop the scan and write the log record </a:t>
            </a:r>
            <a:r>
              <a:rPr lang="en-US" altLang="en-US" i="1" dirty="0"/>
              <a:t>&lt;</a:t>
            </a:r>
            <a:r>
              <a:rPr lang="en-US" altLang="en-US" i="1" dirty="0" err="1"/>
              <a:t>T</a:t>
            </a:r>
            <a:r>
              <a:rPr lang="en-US" altLang="en-US" i="1" baseline="-25000" dirty="0" err="1"/>
              <a:t>i</a:t>
            </a:r>
            <a:r>
              <a:rPr lang="en-US" altLang="en-US" i="1" dirty="0"/>
              <a:t> </a:t>
            </a:r>
            <a:r>
              <a:rPr lang="en-US" altLang="en-US" b="1" dirty="0"/>
              <a:t>abort</a:t>
            </a:r>
            <a:r>
              <a:rPr lang="en-US" altLang="en-US" i="1" dirty="0"/>
              <a:t>&gt; </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656448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extLst>
            <a:ext uri="{909E8E84-426E-40dd-AFC4-6F175D3DCCD1}"/>
            <a:ext uri="{91240B29-F687-4f45-9708-019B960494DF}"/>
          </a:extLst>
        </p:spPr>
        <p:txBody>
          <a:bodyPr/>
          <a:lstStyle/>
          <a:p>
            <a:pPr>
              <a:defRPr/>
            </a:pPr>
            <a:r>
              <a:rPr lang="en-US">
                <a:effectLst>
                  <a:outerShdw blurRad="38100" dist="38100" dir="2700000" algn="tl">
                    <a:srgbClr val="C0C0C0"/>
                  </a:outerShdw>
                </a:effectLst>
              </a:rPr>
              <a:t>Recovery Algorithm (Cont.)</a:t>
            </a:r>
          </a:p>
        </p:txBody>
      </p:sp>
      <p:sp>
        <p:nvSpPr>
          <p:cNvPr id="30722" name="Rectangle 3"/>
          <p:cNvSpPr>
            <a:spLocks noGrp="1" noChangeArrowheads="1"/>
          </p:cNvSpPr>
          <p:nvPr>
            <p:ph type="body" idx="1"/>
          </p:nvPr>
        </p:nvSpPr>
        <p:spPr/>
        <p:txBody>
          <a:bodyPr>
            <a:noAutofit/>
          </a:bodyPr>
          <a:lstStyle/>
          <a:p>
            <a:r>
              <a:rPr lang="en-US" altLang="en-US" sz="2800" b="1" dirty="0"/>
              <a:t>Recovery from failure</a:t>
            </a:r>
            <a:r>
              <a:rPr lang="en-US" altLang="en-US" sz="2800" dirty="0"/>
              <a:t>: Two phases</a:t>
            </a:r>
          </a:p>
          <a:p>
            <a:pPr marL="800100" lvl="1" indent="-342900"/>
            <a:r>
              <a:rPr lang="en-US" altLang="en-US" sz="2400" b="1" dirty="0">
                <a:solidFill>
                  <a:srgbClr val="002060"/>
                </a:solidFill>
              </a:rPr>
              <a:t>Redo phase</a:t>
            </a:r>
            <a:r>
              <a:rPr lang="en-US" altLang="en-US" sz="2400" dirty="0"/>
              <a:t>:  replay updates of </a:t>
            </a:r>
            <a:r>
              <a:rPr lang="en-US" altLang="en-US" sz="2400" b="1" dirty="0"/>
              <a:t>all</a:t>
            </a:r>
            <a:r>
              <a:rPr lang="en-US" altLang="en-US" sz="2400" dirty="0"/>
              <a:t> transactions, whether they committed, aborted, or are incomplete</a:t>
            </a:r>
          </a:p>
          <a:p>
            <a:pPr marL="800100" lvl="1" indent="-342900"/>
            <a:r>
              <a:rPr lang="en-US" altLang="en-US" sz="2400" b="1" dirty="0">
                <a:solidFill>
                  <a:srgbClr val="002060"/>
                </a:solidFill>
              </a:rPr>
              <a:t>Undo phase</a:t>
            </a:r>
            <a:r>
              <a:rPr lang="en-US" altLang="en-US" sz="2400" dirty="0"/>
              <a:t>: undo all incomplete transactions</a:t>
            </a:r>
          </a:p>
          <a:p>
            <a:r>
              <a:rPr lang="en-US" altLang="en-US" sz="2800" b="1" dirty="0"/>
              <a:t>Redo phase</a:t>
            </a:r>
            <a:r>
              <a:rPr lang="en-US" altLang="en-US" sz="2800" dirty="0"/>
              <a:t>:</a:t>
            </a:r>
          </a:p>
          <a:p>
            <a:pPr marL="457200" lvl="1" indent="0">
              <a:buNone/>
            </a:pPr>
            <a:r>
              <a:rPr lang="en-US" altLang="en-US" sz="2400" dirty="0">
                <a:solidFill>
                  <a:srgbClr val="FF9900"/>
                </a:solidFill>
              </a:rPr>
              <a:t>1.   </a:t>
            </a:r>
            <a:r>
              <a:rPr lang="en-US" altLang="en-US" sz="2400" dirty="0"/>
              <a:t>Find last &lt;</a:t>
            </a:r>
            <a:r>
              <a:rPr lang="en-US" altLang="en-US" sz="2400" b="1" dirty="0"/>
              <a:t>checkpoint</a:t>
            </a:r>
            <a:r>
              <a:rPr lang="en-US" altLang="en-US" sz="2400" dirty="0"/>
              <a:t> </a:t>
            </a:r>
            <a:r>
              <a:rPr lang="en-US" altLang="en-US" sz="2400" i="1" dirty="0"/>
              <a:t>L</a:t>
            </a:r>
            <a:r>
              <a:rPr lang="en-US" altLang="en-US" sz="2400" dirty="0"/>
              <a:t>&gt; record, and set undo-list to </a:t>
            </a:r>
            <a:r>
              <a:rPr lang="en-US" altLang="en-US" sz="2400" i="1" dirty="0"/>
              <a:t>L</a:t>
            </a:r>
            <a:r>
              <a:rPr lang="en-US" altLang="en-US" sz="2400" dirty="0"/>
              <a:t>.</a:t>
            </a:r>
          </a:p>
          <a:p>
            <a:pPr marL="457200" lvl="1" indent="0">
              <a:buNone/>
            </a:pPr>
            <a:r>
              <a:rPr lang="en-US" altLang="en-US" sz="2400" dirty="0">
                <a:solidFill>
                  <a:srgbClr val="FF9900"/>
                </a:solidFill>
              </a:rPr>
              <a:t>2.   </a:t>
            </a:r>
            <a:r>
              <a:rPr lang="en-US" altLang="en-US" sz="2400" dirty="0"/>
              <a:t>Scan forward from above &lt;</a:t>
            </a:r>
            <a:r>
              <a:rPr lang="en-US" altLang="en-US" sz="2400" b="1" dirty="0"/>
              <a:t>checkpoint</a:t>
            </a:r>
            <a:r>
              <a:rPr lang="en-US" altLang="en-US" sz="2400" dirty="0"/>
              <a:t> </a:t>
            </a:r>
            <a:r>
              <a:rPr lang="en-US" altLang="en-US" sz="2400" i="1" dirty="0"/>
              <a:t>L</a:t>
            </a:r>
            <a:r>
              <a:rPr lang="en-US" altLang="en-US" sz="2400" dirty="0"/>
              <a:t>&gt; record</a:t>
            </a:r>
          </a:p>
          <a:p>
            <a:pPr marL="1200150" lvl="2" indent="-342900">
              <a:buFont typeface="Monotype Sorts" charset="2"/>
              <a:buAutoNum type="arabicPeriod"/>
            </a:pPr>
            <a:r>
              <a:rPr lang="en-US" altLang="en-US" sz="2000" dirty="0"/>
              <a:t>Whenever a  record </a:t>
            </a:r>
            <a:r>
              <a:rPr lang="en-US" altLang="en-US" sz="2000" i="1" dirty="0"/>
              <a:t>&lt;</a:t>
            </a:r>
            <a:r>
              <a:rPr lang="en-US" altLang="en-US" sz="2000" i="1" dirty="0" err="1"/>
              <a:t>T</a:t>
            </a:r>
            <a:r>
              <a:rPr lang="en-US" altLang="en-US" sz="2000" i="1" baseline="-25000" dirty="0" err="1"/>
              <a:t>i</a:t>
            </a:r>
            <a:r>
              <a:rPr lang="en-US" altLang="en-US" sz="2000" i="1" dirty="0"/>
              <a:t>, </a:t>
            </a:r>
            <a:r>
              <a:rPr lang="en-US" altLang="en-US" sz="2000" i="1" dirty="0" err="1"/>
              <a:t>X</a:t>
            </a:r>
            <a:r>
              <a:rPr lang="en-US" altLang="en-US" sz="2000" i="1" baseline="-25000" dirty="0" err="1"/>
              <a:t>j</a:t>
            </a:r>
            <a:r>
              <a:rPr lang="en-US" altLang="en-US" sz="2000" i="1" dirty="0"/>
              <a:t>,  V</a:t>
            </a:r>
            <a:r>
              <a:rPr lang="en-US" altLang="en-US" sz="2000" i="1" baseline="-25000" dirty="0"/>
              <a:t>1</a:t>
            </a:r>
            <a:r>
              <a:rPr lang="en-US" altLang="en-US" sz="2000" i="1" dirty="0"/>
              <a:t>,  V</a:t>
            </a:r>
            <a:r>
              <a:rPr lang="en-US" altLang="en-US" sz="2000" i="1" baseline="-25000" dirty="0"/>
              <a:t>2</a:t>
            </a:r>
            <a:r>
              <a:rPr lang="en-US" altLang="en-US" sz="2000" i="1" dirty="0"/>
              <a:t>&gt; </a:t>
            </a:r>
            <a:r>
              <a:rPr lang="en-US" altLang="en-US" sz="2000" dirty="0"/>
              <a:t>or</a:t>
            </a:r>
            <a:r>
              <a:rPr lang="en-US" altLang="en-US" sz="2000" i="1" dirty="0"/>
              <a:t> &lt;</a:t>
            </a:r>
            <a:r>
              <a:rPr lang="en-US" altLang="en-US" sz="2000" i="1" dirty="0" err="1"/>
              <a:t>T</a:t>
            </a:r>
            <a:r>
              <a:rPr lang="en-US" altLang="en-US" sz="2000" i="1" baseline="-25000" dirty="0" err="1"/>
              <a:t>i</a:t>
            </a:r>
            <a:r>
              <a:rPr lang="en-US" altLang="en-US" sz="2000" i="1" dirty="0"/>
              <a:t>, </a:t>
            </a:r>
            <a:r>
              <a:rPr lang="en-US" altLang="en-US" sz="2000" i="1" dirty="0" err="1"/>
              <a:t>X</a:t>
            </a:r>
            <a:r>
              <a:rPr lang="en-US" altLang="en-US" sz="2000" i="1" baseline="-25000" dirty="0" err="1"/>
              <a:t>j</a:t>
            </a:r>
            <a:r>
              <a:rPr lang="en-US" altLang="en-US" sz="2000" i="1" dirty="0"/>
              <a:t>, V</a:t>
            </a:r>
            <a:r>
              <a:rPr lang="en-US" altLang="en-US" sz="2000" i="1" baseline="-25000" dirty="0"/>
              <a:t>2</a:t>
            </a:r>
            <a:r>
              <a:rPr lang="en-US" altLang="en-US" sz="2000" i="1" dirty="0"/>
              <a:t>&gt;  </a:t>
            </a:r>
            <a:r>
              <a:rPr lang="en-US" altLang="en-US" sz="2000" dirty="0"/>
              <a:t>is found, redo it by writing </a:t>
            </a:r>
            <a:r>
              <a:rPr lang="en-US" altLang="en-US" sz="2000" i="1" dirty="0"/>
              <a:t>V</a:t>
            </a:r>
            <a:r>
              <a:rPr lang="en-US" altLang="en-US" sz="2000" i="1" baseline="-25000" dirty="0"/>
              <a:t>2  </a:t>
            </a:r>
            <a:r>
              <a:rPr lang="en-US" altLang="en-US" sz="2000" dirty="0"/>
              <a:t>to </a:t>
            </a:r>
            <a:r>
              <a:rPr lang="en-US" altLang="en-US" sz="2000" i="1" dirty="0" err="1"/>
              <a:t>X</a:t>
            </a:r>
            <a:r>
              <a:rPr lang="en-US" altLang="en-US" sz="2000" i="1" baseline="-25000" dirty="0" err="1"/>
              <a:t>j</a:t>
            </a:r>
            <a:r>
              <a:rPr lang="en-US" altLang="en-US" sz="2000" i="1" dirty="0"/>
              <a:t> </a:t>
            </a:r>
          </a:p>
          <a:p>
            <a:pPr marL="1200150" lvl="2" indent="-342900">
              <a:buFont typeface="Monotype Sorts" charset="2"/>
              <a:buAutoNum type="arabicPeriod"/>
            </a:pPr>
            <a:r>
              <a:rPr lang="en-US" altLang="en-US" sz="2000" dirty="0"/>
              <a:t>Whenever a log record </a:t>
            </a:r>
            <a:r>
              <a:rPr lang="en-US" altLang="en-US" sz="2000" i="1" dirty="0"/>
              <a:t>&lt;</a:t>
            </a:r>
            <a:r>
              <a:rPr lang="en-US" altLang="en-US" sz="2000" i="1" dirty="0" err="1"/>
              <a:t>T</a:t>
            </a:r>
            <a:r>
              <a:rPr lang="en-US" altLang="en-US" sz="2000" i="1" baseline="-25000" dirty="0" err="1"/>
              <a:t>i</a:t>
            </a:r>
            <a:r>
              <a:rPr lang="en-US" altLang="en-US" sz="2000" i="1" baseline="-25000" dirty="0"/>
              <a:t> </a:t>
            </a:r>
            <a:r>
              <a:rPr lang="en-US" altLang="en-US" sz="2000" i="1" dirty="0"/>
              <a:t> </a:t>
            </a:r>
            <a:r>
              <a:rPr lang="en-US" altLang="en-US" sz="2000" b="1" dirty="0"/>
              <a:t>start</a:t>
            </a:r>
            <a:r>
              <a:rPr lang="en-US" altLang="en-US" sz="2000" i="1" dirty="0"/>
              <a:t>&gt; </a:t>
            </a:r>
            <a:r>
              <a:rPr lang="en-US" altLang="en-US" sz="2000" dirty="0"/>
              <a:t>is found, add </a:t>
            </a:r>
            <a:r>
              <a:rPr lang="en-US" altLang="en-US" sz="2000" i="1" dirty="0" err="1"/>
              <a:t>T</a:t>
            </a:r>
            <a:r>
              <a:rPr lang="en-US" altLang="en-US" sz="2000" i="1" baseline="-25000" dirty="0" err="1"/>
              <a:t>i</a:t>
            </a:r>
            <a:r>
              <a:rPr lang="en-US" altLang="en-US" sz="2000" i="1" baseline="-25000" dirty="0"/>
              <a:t>  </a:t>
            </a:r>
            <a:r>
              <a:rPr lang="en-US" altLang="en-US" sz="2000" dirty="0"/>
              <a:t>to undo-list</a:t>
            </a:r>
          </a:p>
          <a:p>
            <a:pPr marL="1200150" lvl="2" indent="-342900">
              <a:buFont typeface="Monotype Sorts" charset="2"/>
              <a:buAutoNum type="arabicPeriod"/>
            </a:pPr>
            <a:r>
              <a:rPr lang="en-US" altLang="en-US" sz="2000" dirty="0"/>
              <a:t>Whenever a log record </a:t>
            </a:r>
            <a:r>
              <a:rPr lang="en-US" altLang="en-US" sz="2000" i="1" dirty="0"/>
              <a:t>&lt;</a:t>
            </a:r>
            <a:r>
              <a:rPr lang="en-US" altLang="en-US" sz="2000" i="1" dirty="0" err="1"/>
              <a:t>T</a:t>
            </a:r>
            <a:r>
              <a:rPr lang="en-US" altLang="en-US" sz="2000" i="1" baseline="-25000" dirty="0" err="1"/>
              <a:t>i</a:t>
            </a:r>
            <a:r>
              <a:rPr lang="en-US" altLang="en-US" sz="2000" i="1" dirty="0"/>
              <a:t>  </a:t>
            </a:r>
            <a:r>
              <a:rPr lang="en-US" altLang="en-US" sz="2000" b="1" dirty="0"/>
              <a:t>commit</a:t>
            </a:r>
            <a:r>
              <a:rPr lang="en-US" altLang="en-US" sz="2000" i="1" dirty="0"/>
              <a:t>&gt; or &lt;</a:t>
            </a:r>
            <a:r>
              <a:rPr lang="en-US" altLang="en-US" sz="2000" i="1" dirty="0" err="1"/>
              <a:t>T</a:t>
            </a:r>
            <a:r>
              <a:rPr lang="en-US" altLang="en-US" sz="2000" i="1" baseline="-25000" dirty="0" err="1"/>
              <a:t>i</a:t>
            </a:r>
            <a:r>
              <a:rPr lang="en-US" altLang="en-US" sz="2000" i="1" dirty="0"/>
              <a:t> </a:t>
            </a:r>
            <a:r>
              <a:rPr lang="en-US" altLang="en-US" sz="2000" b="1" dirty="0"/>
              <a:t>abort</a:t>
            </a:r>
            <a:r>
              <a:rPr lang="en-US" altLang="en-US" sz="2000" i="1" dirty="0"/>
              <a:t>&gt; </a:t>
            </a:r>
            <a:r>
              <a:rPr lang="en-US" altLang="en-US" sz="2000" dirty="0"/>
              <a:t>is found, remove </a:t>
            </a:r>
            <a:r>
              <a:rPr lang="en-US" altLang="en-US" sz="2000" i="1" dirty="0" err="1"/>
              <a:t>T</a:t>
            </a:r>
            <a:r>
              <a:rPr lang="en-US" altLang="en-US" sz="2000" i="1" baseline="-25000" dirty="0" err="1"/>
              <a:t>i</a:t>
            </a:r>
            <a:r>
              <a:rPr lang="en-US" altLang="en-US" sz="2000" i="1" dirty="0"/>
              <a:t>  </a:t>
            </a:r>
            <a:r>
              <a:rPr lang="en-US" altLang="en-US" sz="2000" dirty="0"/>
              <a:t>from undo-list</a:t>
            </a:r>
          </a:p>
          <a:p>
            <a:endParaRPr lang="en-US" altLang="en-US" sz="2800"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321305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extLst>
            <a:ext uri="{909E8E84-426E-40dd-AFC4-6F175D3DCCD1}"/>
            <a:ext uri="{91240B29-F687-4f45-9708-019B960494DF}"/>
          </a:extLst>
        </p:spPr>
        <p:txBody>
          <a:bodyPr/>
          <a:lstStyle/>
          <a:p>
            <a:pPr>
              <a:defRPr/>
            </a:pPr>
            <a:r>
              <a:rPr lang="en-US">
                <a:effectLst>
                  <a:outerShdw blurRad="38100" dist="38100" dir="2700000" algn="tl">
                    <a:srgbClr val="C0C0C0"/>
                  </a:outerShdw>
                </a:effectLst>
              </a:rPr>
              <a:t>Recovery Algorithm (Cont.)</a:t>
            </a:r>
          </a:p>
        </p:txBody>
      </p:sp>
      <p:sp>
        <p:nvSpPr>
          <p:cNvPr id="31747" name="Rectangle 3"/>
          <p:cNvSpPr>
            <a:spLocks noGrp="1" noChangeArrowheads="1"/>
          </p:cNvSpPr>
          <p:nvPr>
            <p:ph type="body" idx="1"/>
          </p:nvPr>
        </p:nvSpPr>
        <p:spPr/>
        <p:txBody>
          <a:bodyPr>
            <a:noAutofit/>
          </a:bodyPr>
          <a:lstStyle/>
          <a:p>
            <a:pPr>
              <a:lnSpc>
                <a:spcPct val="90000"/>
              </a:lnSpc>
            </a:pPr>
            <a:r>
              <a:rPr lang="en-US" altLang="en-US" sz="2400" b="1" dirty="0"/>
              <a:t>Undo phase: </a:t>
            </a:r>
            <a:endParaRPr lang="en-US" altLang="en-US" sz="2400" dirty="0"/>
          </a:p>
          <a:p>
            <a:pPr marL="457200" lvl="1" indent="0">
              <a:buNone/>
            </a:pPr>
            <a:r>
              <a:rPr lang="en-US" altLang="en-US" sz="2000" dirty="0">
                <a:solidFill>
                  <a:srgbClr val="FF9900"/>
                </a:solidFill>
              </a:rPr>
              <a:t>1.    </a:t>
            </a:r>
            <a:r>
              <a:rPr lang="en-US" altLang="en-US" sz="2000" dirty="0"/>
              <a:t>Scan log backwards from end </a:t>
            </a:r>
          </a:p>
          <a:p>
            <a:pPr marL="1200150" lvl="2" indent="-342900">
              <a:buFont typeface="Monotype Sorts" charset="2"/>
              <a:buAutoNum type="arabicPeriod"/>
            </a:pPr>
            <a:r>
              <a:rPr lang="en-US" altLang="en-US" sz="1800" dirty="0"/>
              <a:t>Whenever a log record </a:t>
            </a:r>
            <a:r>
              <a:rPr lang="en-US" altLang="en-US" sz="1800" i="1" dirty="0"/>
              <a:t>&lt;</a:t>
            </a:r>
            <a:r>
              <a:rPr lang="en-US" altLang="en-US" sz="1800" i="1" dirty="0" err="1"/>
              <a:t>T</a:t>
            </a:r>
            <a:r>
              <a:rPr lang="en-US" altLang="en-US" sz="1800" i="1" baseline="-25000" dirty="0" err="1"/>
              <a:t>i</a:t>
            </a:r>
            <a:r>
              <a:rPr lang="en-US" altLang="en-US" sz="1800" i="1" dirty="0"/>
              <a:t>, </a:t>
            </a:r>
            <a:r>
              <a:rPr lang="en-US" altLang="en-US" sz="1800" i="1" dirty="0" err="1"/>
              <a:t>X</a:t>
            </a:r>
            <a:r>
              <a:rPr lang="en-US" altLang="en-US" sz="1800" i="1" baseline="-25000" dirty="0" err="1"/>
              <a:t>j</a:t>
            </a:r>
            <a:r>
              <a:rPr lang="en-US" altLang="en-US" sz="1800" i="1" dirty="0"/>
              <a:t>,  V</a:t>
            </a:r>
            <a:r>
              <a:rPr lang="en-US" altLang="en-US" sz="1800" i="1" baseline="-25000" dirty="0"/>
              <a:t>1</a:t>
            </a:r>
            <a:r>
              <a:rPr lang="en-US" altLang="en-US" sz="1800" i="1" dirty="0"/>
              <a:t>,  V</a:t>
            </a:r>
            <a:r>
              <a:rPr lang="en-US" altLang="en-US" sz="1800" i="1" baseline="-25000" dirty="0"/>
              <a:t>2</a:t>
            </a:r>
            <a:r>
              <a:rPr lang="en-US" altLang="en-US" sz="1800" i="1" dirty="0"/>
              <a:t>&gt; </a:t>
            </a:r>
            <a:r>
              <a:rPr lang="en-US" altLang="en-US" sz="1800" dirty="0"/>
              <a:t>is found where </a:t>
            </a:r>
            <a:r>
              <a:rPr lang="en-US" altLang="en-US" sz="1800" i="1" dirty="0" err="1"/>
              <a:t>T</a:t>
            </a:r>
            <a:r>
              <a:rPr lang="en-US" altLang="en-US" sz="1800" i="1" baseline="-25000" dirty="0" err="1"/>
              <a:t>i</a:t>
            </a:r>
            <a:r>
              <a:rPr lang="en-US" altLang="en-US" sz="1800" i="1" dirty="0"/>
              <a:t> </a:t>
            </a:r>
            <a:r>
              <a:rPr lang="en-US" altLang="en-US" sz="1800" dirty="0"/>
              <a:t>is in undo-list perform same actions as for transaction rollback:</a:t>
            </a:r>
          </a:p>
          <a:p>
            <a:pPr marL="1543050" lvl="3" indent="-342900">
              <a:buFont typeface="Monotype Sorts" charset="2"/>
              <a:buAutoNum type="arabicPeriod"/>
            </a:pPr>
            <a:r>
              <a:rPr lang="en-US" altLang="en-US" sz="1600" dirty="0"/>
              <a:t> perform undo by writing </a:t>
            </a:r>
            <a:r>
              <a:rPr lang="en-US" altLang="en-US" sz="1600" i="1" dirty="0"/>
              <a:t>V</a:t>
            </a:r>
            <a:r>
              <a:rPr lang="en-US" altLang="en-US" sz="1600" i="1" baseline="-25000" dirty="0"/>
              <a:t>1</a:t>
            </a:r>
            <a:r>
              <a:rPr lang="en-US" altLang="en-US" sz="1600" dirty="0"/>
              <a:t> to </a:t>
            </a:r>
            <a:r>
              <a:rPr lang="en-US" altLang="en-US" sz="1600" i="1" dirty="0" err="1"/>
              <a:t>X</a:t>
            </a:r>
            <a:r>
              <a:rPr lang="en-US" altLang="en-US" sz="1600" i="1" baseline="-25000" dirty="0" err="1"/>
              <a:t>j</a:t>
            </a:r>
            <a:r>
              <a:rPr lang="en-US" altLang="en-US" sz="1600" dirty="0"/>
              <a:t>.</a:t>
            </a:r>
          </a:p>
          <a:p>
            <a:pPr marL="1543050" lvl="3" indent="-342900">
              <a:buFont typeface="Monotype Sorts" charset="2"/>
              <a:buAutoNum type="arabicPeriod"/>
            </a:pPr>
            <a:r>
              <a:rPr lang="en-US" altLang="en-US" sz="1600" dirty="0"/>
              <a:t>write a log record </a:t>
            </a:r>
            <a:r>
              <a:rPr lang="en-US" altLang="en-US" sz="1600" i="1" dirty="0"/>
              <a:t>&lt;</a:t>
            </a:r>
            <a:r>
              <a:rPr lang="en-US" altLang="en-US" sz="1600" i="1" dirty="0" err="1"/>
              <a:t>T</a:t>
            </a:r>
            <a:r>
              <a:rPr lang="en-US" altLang="en-US" sz="1600" i="1" baseline="-25000" dirty="0" err="1"/>
              <a:t>i</a:t>
            </a:r>
            <a:r>
              <a:rPr lang="en-US" altLang="en-US" sz="1600" i="1" dirty="0"/>
              <a:t> , </a:t>
            </a:r>
            <a:r>
              <a:rPr lang="en-US" altLang="en-US" sz="1600" i="1" dirty="0" err="1"/>
              <a:t>X</a:t>
            </a:r>
            <a:r>
              <a:rPr lang="en-US" altLang="en-US" sz="1600" i="1" baseline="-25000" dirty="0" err="1"/>
              <a:t>j</a:t>
            </a:r>
            <a:r>
              <a:rPr lang="en-US" altLang="en-US" sz="1600" i="1" dirty="0"/>
              <a:t>,  V</a:t>
            </a:r>
            <a:r>
              <a:rPr lang="en-US" altLang="en-US" sz="1600" i="1" baseline="-25000" dirty="0"/>
              <a:t>1</a:t>
            </a:r>
            <a:r>
              <a:rPr lang="en-US" altLang="en-US" sz="1600" i="1" dirty="0"/>
              <a:t>&gt;</a:t>
            </a:r>
          </a:p>
          <a:p>
            <a:pPr marL="1200150" lvl="2" indent="-342900">
              <a:buFont typeface="Monotype Sorts" charset="2"/>
              <a:buAutoNum type="arabicPeriod"/>
            </a:pPr>
            <a:r>
              <a:rPr lang="en-US" altLang="en-US" sz="1800" dirty="0"/>
              <a:t>Whenever a log record </a:t>
            </a:r>
            <a:r>
              <a:rPr lang="en-US" altLang="en-US" sz="1800" i="1" dirty="0"/>
              <a:t>&lt;</a:t>
            </a:r>
            <a:r>
              <a:rPr lang="en-US" altLang="en-US" sz="1800" i="1" dirty="0" err="1"/>
              <a:t>T</a:t>
            </a:r>
            <a:r>
              <a:rPr lang="en-US" altLang="en-US" sz="1800" i="1" baseline="-25000" dirty="0" err="1"/>
              <a:t>i</a:t>
            </a:r>
            <a:r>
              <a:rPr lang="en-US" altLang="en-US" sz="1800" i="1" dirty="0"/>
              <a:t> </a:t>
            </a:r>
            <a:r>
              <a:rPr lang="en-US" altLang="en-US" sz="1800" b="1" dirty="0"/>
              <a:t>start</a:t>
            </a:r>
            <a:r>
              <a:rPr lang="en-US" altLang="en-US" sz="1800" i="1" dirty="0"/>
              <a:t>&gt; </a:t>
            </a:r>
            <a:r>
              <a:rPr lang="en-US" altLang="en-US" sz="1800" dirty="0"/>
              <a:t>is found where </a:t>
            </a:r>
            <a:r>
              <a:rPr lang="en-US" altLang="en-US" sz="1800" i="1" dirty="0" err="1"/>
              <a:t>T</a:t>
            </a:r>
            <a:r>
              <a:rPr lang="en-US" altLang="en-US" sz="1800" i="1" baseline="-25000" dirty="0" err="1"/>
              <a:t>i</a:t>
            </a:r>
            <a:r>
              <a:rPr lang="en-US" altLang="en-US" sz="1800" i="1" dirty="0"/>
              <a:t> </a:t>
            </a:r>
            <a:r>
              <a:rPr lang="en-US" altLang="en-US" sz="1800" dirty="0"/>
              <a:t>is in undo-list, </a:t>
            </a:r>
          </a:p>
          <a:p>
            <a:pPr marL="1543050" lvl="3" indent="-342900">
              <a:buFont typeface="Monotype Sorts" charset="2"/>
              <a:buAutoNum type="arabicPeriod"/>
            </a:pPr>
            <a:r>
              <a:rPr lang="en-US" altLang="en-US" sz="1600" dirty="0"/>
              <a:t>Write a log record </a:t>
            </a:r>
            <a:r>
              <a:rPr lang="en-US" altLang="en-US" sz="1600" i="1" dirty="0"/>
              <a:t>&lt;</a:t>
            </a:r>
            <a:r>
              <a:rPr lang="en-US" altLang="en-US" sz="1600" i="1" dirty="0" err="1"/>
              <a:t>T</a:t>
            </a:r>
            <a:r>
              <a:rPr lang="en-US" altLang="en-US" sz="1600" i="1" baseline="-25000" dirty="0" err="1"/>
              <a:t>i</a:t>
            </a:r>
            <a:r>
              <a:rPr lang="en-US" altLang="en-US" sz="1600" i="1" baseline="-25000" dirty="0"/>
              <a:t> </a:t>
            </a:r>
            <a:r>
              <a:rPr lang="en-US" altLang="en-US" sz="1600" i="1" dirty="0"/>
              <a:t> </a:t>
            </a:r>
            <a:r>
              <a:rPr lang="en-US" altLang="en-US" sz="1600" b="1" dirty="0"/>
              <a:t>abort</a:t>
            </a:r>
            <a:r>
              <a:rPr lang="en-US" altLang="en-US" sz="1600" i="1" dirty="0"/>
              <a:t>&gt; </a:t>
            </a:r>
          </a:p>
          <a:p>
            <a:pPr marL="1543050" lvl="3" indent="-342900">
              <a:buFont typeface="Monotype Sorts" charset="2"/>
              <a:buAutoNum type="arabicPeriod"/>
            </a:pPr>
            <a:r>
              <a:rPr lang="en-US" altLang="en-US" sz="1600" dirty="0"/>
              <a:t>Remove </a:t>
            </a:r>
            <a:r>
              <a:rPr lang="en-US" altLang="en-US" sz="1600" i="1" dirty="0" err="1"/>
              <a:t>T</a:t>
            </a:r>
            <a:r>
              <a:rPr lang="en-US" altLang="en-US" sz="1600" i="1" baseline="-25000" dirty="0" err="1"/>
              <a:t>i</a:t>
            </a:r>
            <a:r>
              <a:rPr lang="en-US" altLang="en-US" sz="1600" i="1" baseline="-25000" dirty="0"/>
              <a:t>  </a:t>
            </a:r>
            <a:r>
              <a:rPr lang="en-US" altLang="en-US" sz="1600" dirty="0"/>
              <a:t>from undo-list</a:t>
            </a:r>
          </a:p>
          <a:p>
            <a:pPr marL="1200150" lvl="2" indent="-342900">
              <a:buFont typeface="Monotype Sorts" charset="2"/>
              <a:buAutoNum type="arabicPeriod"/>
            </a:pPr>
            <a:r>
              <a:rPr lang="en-US" altLang="en-US" sz="1800" dirty="0"/>
              <a:t>Stop when undo-list is empty</a:t>
            </a:r>
          </a:p>
          <a:p>
            <a:pPr marL="1200150" lvl="3" indent="0">
              <a:buNone/>
            </a:pPr>
            <a:r>
              <a:rPr lang="en-US" altLang="en-US" sz="1600" dirty="0">
                <a:solidFill>
                  <a:srgbClr val="FF9900"/>
                </a:solidFill>
              </a:rPr>
              <a:t>1.   </a:t>
            </a:r>
            <a:r>
              <a:rPr lang="en-US" altLang="en-US" sz="1600" dirty="0"/>
              <a:t>i.e., </a:t>
            </a:r>
            <a:r>
              <a:rPr lang="en-US" altLang="en-US" sz="1600" i="1" dirty="0"/>
              <a:t>&lt;</a:t>
            </a:r>
            <a:r>
              <a:rPr lang="en-US" altLang="en-US" sz="1600" i="1" dirty="0" err="1"/>
              <a:t>T</a:t>
            </a:r>
            <a:r>
              <a:rPr lang="en-US" altLang="en-US" sz="1600" i="1" baseline="-25000" dirty="0" err="1"/>
              <a:t>i</a:t>
            </a:r>
            <a:r>
              <a:rPr lang="en-US" altLang="en-US" sz="1600" i="1" dirty="0"/>
              <a:t> </a:t>
            </a:r>
            <a:r>
              <a:rPr lang="en-US" altLang="en-US" sz="1600" b="1" dirty="0"/>
              <a:t>start</a:t>
            </a:r>
            <a:r>
              <a:rPr lang="en-US" altLang="en-US" sz="1600" i="1" dirty="0"/>
              <a:t>&gt; </a:t>
            </a:r>
            <a:r>
              <a:rPr lang="en-US" altLang="en-US" sz="1600" dirty="0"/>
              <a:t>has been found for every transaction in undo-list</a:t>
            </a:r>
          </a:p>
          <a:p>
            <a:pPr>
              <a:lnSpc>
                <a:spcPct val="90000"/>
              </a:lnSpc>
            </a:pPr>
            <a:r>
              <a:rPr lang="en-US" altLang="en-US" sz="2400" dirty="0"/>
              <a:t>After undo phase completes, normal transaction processing can commence</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1612277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26C7-7F8D-4AFC-BEC7-830AC71F7B7B}"/>
              </a:ext>
            </a:extLst>
          </p:cNvPr>
          <p:cNvSpPr>
            <a:spLocks noGrp="1"/>
          </p:cNvSpPr>
          <p:nvPr>
            <p:ph type="title"/>
          </p:nvPr>
        </p:nvSpPr>
        <p:spPr/>
        <p:txBody>
          <a:bodyPr/>
          <a:lstStyle/>
          <a:p>
            <a:r>
              <a:rPr lang="en-IN" dirty="0"/>
              <a:t>Example of Recovery</a:t>
            </a:r>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idx="2"/>
          </p:nvPr>
        </p:nvSpPr>
        <p:spPr/>
        <p:txBody>
          <a:bodyPr>
            <a:normAutofit fontScale="77500" lnSpcReduction="20000"/>
          </a:bodyPr>
          <a:lstStyle/>
          <a:p>
            <a:endParaRPr lang="en-US"/>
          </a:p>
        </p:txBody>
      </p:sp>
      <p:pic>
        <p:nvPicPr>
          <p:cNvPr id="4" name="Graphic 3">
            <a:extLst>
              <a:ext uri="{FF2B5EF4-FFF2-40B4-BE49-F238E27FC236}">
                <a16:creationId xmlns:a16="http://schemas.microsoft.com/office/drawing/2014/main" id="{88CE1773-DE64-48A0-B0EE-F9A67F2F856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793880" y="1273629"/>
            <a:ext cx="8604241" cy="4310742"/>
          </a:xfrm>
          <a:prstGeom prst="rect">
            <a:avLst/>
          </a:prstGeom>
        </p:spPr>
      </p:pic>
    </p:spTree>
    <p:extLst>
      <p:ext uri="{BB962C8B-B14F-4D97-AF65-F5344CB8AC3E}">
        <p14:creationId xmlns:p14="http://schemas.microsoft.com/office/powerpoint/2010/main" val="1852933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Failure Classification</a:t>
            </a:r>
          </a:p>
        </p:txBody>
      </p:sp>
      <p:sp>
        <p:nvSpPr>
          <p:cNvPr id="6147" name="Rectangle 3"/>
          <p:cNvSpPr>
            <a:spLocks noGrp="1" noChangeArrowheads="1"/>
          </p:cNvSpPr>
          <p:nvPr>
            <p:ph type="body" idx="1"/>
          </p:nvPr>
        </p:nvSpPr>
        <p:spPr>
          <a:prstGeom prst="rect">
            <a:avLst/>
          </a:prstGeom>
        </p:spPr>
        <p:txBody>
          <a:bodyPr>
            <a:normAutofit fontScale="92500"/>
          </a:bodyPr>
          <a:lstStyle/>
          <a:p>
            <a:r>
              <a:rPr lang="en-US" altLang="en-US" b="1" dirty="0"/>
              <a:t>Transaction failure</a:t>
            </a:r>
            <a:r>
              <a:rPr lang="en-US" altLang="en-US" dirty="0"/>
              <a:t> :</a:t>
            </a:r>
          </a:p>
          <a:p>
            <a:pPr lvl="1"/>
            <a:r>
              <a:rPr lang="en-US" altLang="en-US" b="1" dirty="0"/>
              <a:t>Logical errors</a:t>
            </a:r>
            <a:r>
              <a:rPr lang="en-US" altLang="en-US" dirty="0"/>
              <a:t>: transaction cannot complete due to some internal error condition</a:t>
            </a:r>
          </a:p>
          <a:p>
            <a:pPr lvl="1"/>
            <a:r>
              <a:rPr lang="en-US" altLang="en-US" b="1" dirty="0"/>
              <a:t>System errors</a:t>
            </a:r>
            <a:r>
              <a:rPr lang="en-US" altLang="en-US" dirty="0"/>
              <a:t>: the database system must terminate an active transaction due to an error condition (e.g., deadlock)</a:t>
            </a:r>
          </a:p>
          <a:p>
            <a:r>
              <a:rPr lang="en-US" altLang="en-US" b="1" dirty="0"/>
              <a:t>System crash</a:t>
            </a:r>
            <a:r>
              <a:rPr lang="en-US" altLang="en-US" dirty="0"/>
              <a:t>: a power failure or other hardware or software failure causes the system to crash.</a:t>
            </a:r>
          </a:p>
          <a:p>
            <a:pPr lvl="1"/>
            <a:r>
              <a:rPr lang="en-US" altLang="en-US" b="1" dirty="0">
                <a:solidFill>
                  <a:srgbClr val="002060"/>
                </a:solidFill>
              </a:rPr>
              <a:t>Fail-stop assumption</a:t>
            </a:r>
            <a:r>
              <a:rPr lang="en-US" altLang="en-US" dirty="0"/>
              <a:t>: non-volatile storage contents are assumed to not be corrupted by system crash</a:t>
            </a:r>
          </a:p>
          <a:p>
            <a:pPr lvl="2"/>
            <a:r>
              <a:rPr lang="en-US" altLang="en-US" dirty="0"/>
              <a:t>Database systems have numerous integrity checks to prevent corruption of disk data </a:t>
            </a:r>
          </a:p>
          <a:p>
            <a:r>
              <a:rPr lang="en-US" altLang="en-US" b="1" dirty="0"/>
              <a:t>Disk failure</a:t>
            </a:r>
            <a:r>
              <a:rPr lang="en-US" altLang="en-US" dirty="0"/>
              <a:t>: a head crash or similar disk failure destroys all or part of disk storage</a:t>
            </a:r>
          </a:p>
          <a:p>
            <a:pPr lvl="1"/>
            <a:r>
              <a:rPr lang="en-US" altLang="en-US" dirty="0"/>
              <a:t>Destruction is assumed to be detectable: disk drives use checksums to detect failures</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1908528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Log Record Buffering</a:t>
            </a:r>
          </a:p>
        </p:txBody>
      </p:sp>
      <p:sp>
        <p:nvSpPr>
          <p:cNvPr id="33795" name="Rectangle 3"/>
          <p:cNvSpPr>
            <a:spLocks noGrp="1" noChangeArrowheads="1"/>
          </p:cNvSpPr>
          <p:nvPr>
            <p:ph type="body" idx="1"/>
          </p:nvPr>
        </p:nvSpPr>
        <p:spPr>
          <a:prstGeom prst="rect">
            <a:avLst/>
          </a:prstGeom>
        </p:spPr>
        <p:txBody>
          <a:bodyPr/>
          <a:lstStyle/>
          <a:p>
            <a:r>
              <a:rPr lang="en-US" altLang="en-US" b="1" dirty="0">
                <a:solidFill>
                  <a:srgbClr val="002060"/>
                </a:solidFill>
              </a:rPr>
              <a:t>Log record buffering</a:t>
            </a:r>
            <a:r>
              <a:rPr lang="en-US" altLang="en-US" dirty="0"/>
              <a:t>: log records are buffered in main memory, instead of being output directly to stable storage.</a:t>
            </a:r>
          </a:p>
          <a:p>
            <a:pPr lvl="1"/>
            <a:r>
              <a:rPr lang="en-US" altLang="en-US" dirty="0"/>
              <a:t>Log records are output to stable storage when a block of log records in the buffer is full, or a </a:t>
            </a:r>
            <a:r>
              <a:rPr lang="en-US" altLang="en-US" b="1" dirty="0">
                <a:solidFill>
                  <a:srgbClr val="002060"/>
                </a:solidFill>
              </a:rPr>
              <a:t>log force</a:t>
            </a:r>
            <a:r>
              <a:rPr lang="en-US" altLang="en-US" dirty="0">
                <a:solidFill>
                  <a:srgbClr val="002060"/>
                </a:solidFill>
              </a:rPr>
              <a:t> </a:t>
            </a:r>
            <a:r>
              <a:rPr lang="en-US" altLang="en-US" dirty="0"/>
              <a:t>operation is executed.</a:t>
            </a:r>
          </a:p>
          <a:p>
            <a:r>
              <a:rPr lang="en-US" altLang="en-US" dirty="0"/>
              <a:t>Log force is performed to commit a transaction by forcing all its log records (including the commit record) to stable storage.</a:t>
            </a:r>
          </a:p>
          <a:p>
            <a:r>
              <a:rPr lang="en-US" altLang="en-US" dirty="0"/>
              <a:t>Several log records can thus be output using a single output operation, reducing the I/O cost.</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418092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Log Record Buffering (Cont.)</a:t>
            </a:r>
          </a:p>
        </p:txBody>
      </p:sp>
      <p:sp>
        <p:nvSpPr>
          <p:cNvPr id="34819" name="Rectangle 3"/>
          <p:cNvSpPr>
            <a:spLocks noGrp="1" noChangeArrowheads="1"/>
          </p:cNvSpPr>
          <p:nvPr>
            <p:ph type="body" idx="1"/>
          </p:nvPr>
        </p:nvSpPr>
        <p:spPr/>
        <p:txBody>
          <a:bodyPr/>
          <a:lstStyle/>
          <a:p>
            <a:r>
              <a:rPr lang="en-US" altLang="en-US" dirty="0"/>
              <a:t>The rules below must be followed if log records are buffered:</a:t>
            </a:r>
          </a:p>
          <a:p>
            <a:pPr lvl="1"/>
            <a:r>
              <a:rPr lang="en-US" altLang="en-US" dirty="0"/>
              <a:t>Log records are output to stable storage in the order in which they are created. </a:t>
            </a:r>
          </a:p>
          <a:p>
            <a:pPr lvl="1"/>
            <a:r>
              <a:rPr lang="en-US" altLang="en-US" dirty="0"/>
              <a:t>Transaction </a:t>
            </a:r>
            <a:r>
              <a:rPr lang="en-US" altLang="en-US" i="1" dirty="0" err="1"/>
              <a:t>T</a:t>
            </a:r>
            <a:r>
              <a:rPr lang="en-US" altLang="en-US" i="1" baseline="-25000" dirty="0" err="1"/>
              <a:t>i</a:t>
            </a:r>
            <a:r>
              <a:rPr lang="en-US" altLang="en-US" dirty="0"/>
              <a:t> enters the commit state only when the log record </a:t>
            </a:r>
            <a:br>
              <a:rPr lang="en-US" altLang="en-US" dirty="0"/>
            </a:br>
            <a:r>
              <a:rPr lang="en-US" altLang="en-US" dirty="0"/>
              <a:t>&lt;</a:t>
            </a:r>
            <a:r>
              <a:rPr lang="en-US" altLang="en-US" i="1" dirty="0" err="1"/>
              <a:t>T</a:t>
            </a:r>
            <a:r>
              <a:rPr lang="en-US" altLang="en-US" i="1" baseline="-25000" dirty="0" err="1"/>
              <a:t>i</a:t>
            </a:r>
            <a:r>
              <a:rPr lang="en-US" altLang="en-US" i="1" dirty="0"/>
              <a:t> </a:t>
            </a:r>
            <a:r>
              <a:rPr lang="en-US" altLang="en-US" b="1" dirty="0"/>
              <a:t>commit</a:t>
            </a:r>
            <a:r>
              <a:rPr lang="en-US" altLang="en-US" dirty="0"/>
              <a:t>&gt; has been output to stable storage.</a:t>
            </a:r>
          </a:p>
          <a:p>
            <a:pPr lvl="1"/>
            <a:r>
              <a:rPr lang="en-US" altLang="en-US" dirty="0"/>
              <a:t>Before a block of data in main memory is output to the database, all log records pertaining to data in that block must have been output to stable storage. </a:t>
            </a:r>
          </a:p>
          <a:p>
            <a:pPr lvl="2"/>
            <a:r>
              <a:rPr lang="en-US" altLang="en-US" dirty="0"/>
              <a:t>This rule is called the </a:t>
            </a:r>
            <a:r>
              <a:rPr lang="en-US" altLang="en-US" b="1" dirty="0">
                <a:solidFill>
                  <a:srgbClr val="002060"/>
                </a:solidFill>
              </a:rPr>
              <a:t>write-ahead logging</a:t>
            </a:r>
            <a:r>
              <a:rPr lang="en-US" altLang="en-US" dirty="0">
                <a:solidFill>
                  <a:srgbClr val="002060"/>
                </a:solidFill>
              </a:rPr>
              <a:t> </a:t>
            </a:r>
            <a:r>
              <a:rPr lang="en-US" altLang="en-US" dirty="0"/>
              <a:t>or </a:t>
            </a:r>
            <a:r>
              <a:rPr lang="en-US" altLang="en-US" b="1" dirty="0">
                <a:solidFill>
                  <a:srgbClr val="002060"/>
                </a:solidFill>
              </a:rPr>
              <a:t>WAL</a:t>
            </a:r>
            <a:r>
              <a:rPr lang="en-US" altLang="en-US" b="1" dirty="0"/>
              <a:t> </a:t>
            </a:r>
            <a:r>
              <a:rPr lang="en-US" altLang="en-US" dirty="0"/>
              <a:t>rule</a:t>
            </a:r>
          </a:p>
          <a:p>
            <a:pPr lvl="2"/>
            <a:r>
              <a:rPr lang="en-US" altLang="en-US" dirty="0"/>
              <a:t>Strictly speaking,  WAL only requires undo information to be output</a:t>
            </a:r>
          </a:p>
          <a:p>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4170530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Database Buffering</a:t>
            </a:r>
          </a:p>
        </p:txBody>
      </p:sp>
      <p:sp>
        <p:nvSpPr>
          <p:cNvPr id="35843" name="Rectangle 3"/>
          <p:cNvSpPr>
            <a:spLocks noGrp="1" noChangeArrowheads="1"/>
          </p:cNvSpPr>
          <p:nvPr>
            <p:ph type="body" idx="1"/>
          </p:nvPr>
        </p:nvSpPr>
        <p:spPr>
          <a:prstGeom prst="rect">
            <a:avLst/>
          </a:prstGeom>
        </p:spPr>
        <p:txBody>
          <a:bodyPr>
            <a:normAutofit lnSpcReduction="10000"/>
          </a:bodyPr>
          <a:lstStyle/>
          <a:p>
            <a:r>
              <a:rPr lang="en-US" altLang="en-US" dirty="0"/>
              <a:t>Database maintains an in-memory buffer of data blocks</a:t>
            </a:r>
          </a:p>
          <a:p>
            <a:pPr lvl="1"/>
            <a:r>
              <a:rPr lang="en-US" altLang="en-US" dirty="0"/>
              <a:t>When a new block is needed, if buffer is full an existing block needs to be removed from buffer</a:t>
            </a:r>
          </a:p>
          <a:p>
            <a:pPr lvl="1"/>
            <a:r>
              <a:rPr lang="en-US" altLang="en-US" dirty="0"/>
              <a:t>If the block chosen for removal has been updated, it must be output to disk</a:t>
            </a:r>
          </a:p>
          <a:p>
            <a:r>
              <a:rPr lang="en-US" altLang="en-US" dirty="0"/>
              <a:t>The recovery algorithm supports the </a:t>
            </a:r>
            <a:r>
              <a:rPr lang="en-US" altLang="en-US" b="1" dirty="0">
                <a:solidFill>
                  <a:srgbClr val="002060"/>
                </a:solidFill>
              </a:rPr>
              <a:t>no-force policy</a:t>
            </a:r>
            <a:r>
              <a:rPr lang="en-US" altLang="en-US" dirty="0"/>
              <a:t>: i.e., updated blocks need not be written to disk when transaction commits</a:t>
            </a:r>
          </a:p>
          <a:p>
            <a:pPr lvl="1"/>
            <a:r>
              <a:rPr lang="en-US" altLang="en-US" b="1" dirty="0">
                <a:solidFill>
                  <a:srgbClr val="002060"/>
                </a:solidFill>
              </a:rPr>
              <a:t>force policy</a:t>
            </a:r>
            <a:r>
              <a:rPr lang="en-US" altLang="en-US" dirty="0"/>
              <a:t>: requires updated blocks to be written at commit</a:t>
            </a:r>
          </a:p>
          <a:p>
            <a:pPr lvl="2"/>
            <a:r>
              <a:rPr lang="en-US" altLang="en-US" dirty="0"/>
              <a:t>More expensive commit</a:t>
            </a:r>
          </a:p>
          <a:p>
            <a:r>
              <a:rPr lang="en-US" altLang="en-US" dirty="0"/>
              <a:t>The recovery algorithm supports the </a:t>
            </a:r>
            <a:r>
              <a:rPr lang="en-US" altLang="en-US" b="1" dirty="0">
                <a:solidFill>
                  <a:srgbClr val="002060"/>
                </a:solidFill>
              </a:rPr>
              <a:t>steal policy</a:t>
            </a:r>
            <a:r>
              <a:rPr lang="en-US" altLang="en-US" dirty="0"/>
              <a:t>: i.e., blocks containing updates of uncommitted transactions can be written to disk, even before the transaction commits</a:t>
            </a:r>
          </a:p>
          <a:p>
            <a:pPr lvl="1"/>
            <a:endParaRPr lang="en-US" altLang="en-US" dirty="0"/>
          </a:p>
          <a:p>
            <a:pPr>
              <a:buFont typeface="Monotype Sorts" charset="2"/>
              <a:buNone/>
            </a:pPr>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1570555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Database Buffering (Cont.)</a:t>
            </a:r>
          </a:p>
        </p:txBody>
      </p:sp>
      <p:sp>
        <p:nvSpPr>
          <p:cNvPr id="36867" name="Rectangle 3"/>
          <p:cNvSpPr>
            <a:spLocks noGrp="1" noChangeArrowheads="1"/>
          </p:cNvSpPr>
          <p:nvPr>
            <p:ph type="body" idx="1"/>
          </p:nvPr>
        </p:nvSpPr>
        <p:spPr>
          <a:prstGeom prst="rect">
            <a:avLst/>
          </a:prstGeom>
        </p:spPr>
        <p:txBody>
          <a:bodyPr>
            <a:normAutofit fontScale="70000" lnSpcReduction="20000"/>
          </a:bodyPr>
          <a:lstStyle/>
          <a:p>
            <a:pPr>
              <a:lnSpc>
                <a:spcPct val="90000"/>
              </a:lnSpc>
            </a:pPr>
            <a:r>
              <a:rPr lang="en-US" altLang="en-US" dirty="0"/>
              <a:t>If a block with uncommitted updates is output to disk, log records with undo information for the updates are output to the log on stable storage first</a:t>
            </a:r>
          </a:p>
          <a:p>
            <a:pPr marL="800100" lvl="1" indent="-342900"/>
            <a:r>
              <a:rPr lang="en-US" altLang="en-US" dirty="0"/>
              <a:t>(Write ahead logging)</a:t>
            </a:r>
          </a:p>
          <a:p>
            <a:pPr>
              <a:lnSpc>
                <a:spcPct val="90000"/>
              </a:lnSpc>
            </a:pPr>
            <a:r>
              <a:rPr lang="en-US" altLang="en-US" dirty="0"/>
              <a:t>No updates should be in progress on a block when it is output to disk.  Can be ensured as follows.</a:t>
            </a:r>
          </a:p>
          <a:p>
            <a:pPr marL="800100" lvl="1" indent="-342900"/>
            <a:r>
              <a:rPr lang="en-US" altLang="en-US" dirty="0"/>
              <a:t>Before writing a data item, transaction acquires exclusive lock on block containing the data item</a:t>
            </a:r>
          </a:p>
          <a:p>
            <a:pPr marL="800100" lvl="1" indent="-342900"/>
            <a:r>
              <a:rPr lang="en-US" altLang="en-US" dirty="0"/>
              <a:t>Lock can be released once the write is completed. </a:t>
            </a:r>
          </a:p>
          <a:p>
            <a:pPr marL="1200150" lvl="2" indent="-342900"/>
            <a:r>
              <a:rPr lang="en-US" altLang="en-US" dirty="0"/>
              <a:t>Such locks held for short duration are called </a:t>
            </a:r>
            <a:r>
              <a:rPr lang="en-US" altLang="en-US" b="1" dirty="0">
                <a:solidFill>
                  <a:srgbClr val="002060"/>
                </a:solidFill>
              </a:rPr>
              <a:t>latches</a:t>
            </a:r>
            <a:r>
              <a:rPr lang="en-US" altLang="en-US" dirty="0"/>
              <a:t>.</a:t>
            </a:r>
          </a:p>
          <a:p>
            <a:pPr>
              <a:lnSpc>
                <a:spcPct val="90000"/>
              </a:lnSpc>
            </a:pPr>
            <a:r>
              <a:rPr lang="en-US" altLang="en-US" b="1" dirty="0"/>
              <a:t>To output a block to disk</a:t>
            </a:r>
          </a:p>
          <a:p>
            <a:pPr marL="457200" lvl="1" indent="0">
              <a:buNone/>
            </a:pPr>
            <a:r>
              <a:rPr lang="en-US" altLang="en-US" dirty="0">
                <a:solidFill>
                  <a:srgbClr val="FF9900"/>
                </a:solidFill>
              </a:rPr>
              <a:t>1.   </a:t>
            </a:r>
            <a:r>
              <a:rPr lang="en-US" altLang="en-US" dirty="0"/>
              <a:t>First acquire an exclusive latch on the block</a:t>
            </a:r>
          </a:p>
          <a:p>
            <a:pPr marL="1200150" lvl="2" indent="-342900"/>
            <a:r>
              <a:rPr lang="en-US" altLang="en-US" dirty="0"/>
              <a:t>Ensures no update can be in progress on the block</a:t>
            </a:r>
          </a:p>
          <a:p>
            <a:pPr marL="457200" lvl="1" indent="0">
              <a:buNone/>
            </a:pPr>
            <a:r>
              <a:rPr lang="en-US" altLang="en-US" dirty="0">
                <a:solidFill>
                  <a:srgbClr val="FF9900"/>
                </a:solidFill>
              </a:rPr>
              <a:t>2.   </a:t>
            </a:r>
            <a:r>
              <a:rPr lang="en-US" altLang="en-US" dirty="0"/>
              <a:t>Then perform a </a:t>
            </a:r>
            <a:r>
              <a:rPr lang="en-US" altLang="en-US" b="1" dirty="0">
                <a:solidFill>
                  <a:srgbClr val="002060"/>
                </a:solidFill>
              </a:rPr>
              <a:t>log flush</a:t>
            </a:r>
          </a:p>
          <a:p>
            <a:pPr marL="457200" lvl="1" indent="0">
              <a:buNone/>
            </a:pPr>
            <a:r>
              <a:rPr lang="en-US" altLang="en-US" dirty="0">
                <a:solidFill>
                  <a:srgbClr val="FF9900"/>
                </a:solidFill>
              </a:rPr>
              <a:t>3.   </a:t>
            </a:r>
            <a:r>
              <a:rPr lang="en-US" altLang="en-US" dirty="0"/>
              <a:t>Then output the block to disk</a:t>
            </a:r>
          </a:p>
          <a:p>
            <a:pPr marL="457200" lvl="1" indent="0">
              <a:buNone/>
            </a:pPr>
            <a:r>
              <a:rPr lang="en-US" altLang="en-US" dirty="0">
                <a:solidFill>
                  <a:srgbClr val="FF9900"/>
                </a:solidFill>
              </a:rPr>
              <a:t>4.   </a:t>
            </a:r>
            <a:r>
              <a:rPr lang="en-US" altLang="en-US" dirty="0"/>
              <a:t>Finally release the latch on the block</a:t>
            </a:r>
          </a:p>
          <a:p>
            <a:pPr marL="800100" lvl="1" indent="-342900"/>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883856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Buffer Management (Cont.)</a:t>
            </a:r>
          </a:p>
        </p:txBody>
      </p:sp>
      <p:sp>
        <p:nvSpPr>
          <p:cNvPr id="37891" name="Rectangle 3"/>
          <p:cNvSpPr>
            <a:spLocks noGrp="1" noChangeArrowheads="1"/>
          </p:cNvSpPr>
          <p:nvPr>
            <p:ph type="body" idx="1"/>
          </p:nvPr>
        </p:nvSpPr>
        <p:spPr>
          <a:prstGeom prst="rect">
            <a:avLst/>
          </a:prstGeom>
        </p:spPr>
        <p:txBody>
          <a:bodyPr/>
          <a:lstStyle/>
          <a:p>
            <a:r>
              <a:rPr lang="en-US" altLang="en-US" dirty="0"/>
              <a:t>Database buffer can be implemented either</a:t>
            </a:r>
          </a:p>
          <a:p>
            <a:pPr lvl="1"/>
            <a:r>
              <a:rPr lang="en-US" altLang="en-US" dirty="0"/>
              <a:t>In an area of real main-memory reserved for the database, or</a:t>
            </a:r>
          </a:p>
          <a:p>
            <a:pPr lvl="1"/>
            <a:r>
              <a:rPr lang="en-US" altLang="en-US" dirty="0"/>
              <a:t>In virtual memory</a:t>
            </a:r>
          </a:p>
          <a:p>
            <a:r>
              <a:rPr lang="en-US" altLang="en-US" dirty="0"/>
              <a:t>Implementing buffer in reserved main-memory has drawbacks:</a:t>
            </a:r>
          </a:p>
          <a:p>
            <a:pPr lvl="1"/>
            <a:r>
              <a:rPr lang="en-US" altLang="en-US" dirty="0"/>
              <a:t>Memory is partitioned before-hand between database buffer and applications, limiting flexibility.  </a:t>
            </a:r>
          </a:p>
          <a:p>
            <a:pPr lvl="1"/>
            <a:r>
              <a:rPr lang="en-US" altLang="en-US" dirty="0"/>
              <a:t>Needs may change, and although operating system knows best how memory should be divided up at any time, it cannot change the partitioning of memory.</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605877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Buffer Management (Cont.)</a:t>
            </a:r>
          </a:p>
        </p:txBody>
      </p:sp>
      <p:sp>
        <p:nvSpPr>
          <p:cNvPr id="38915" name="Rectangle 3"/>
          <p:cNvSpPr>
            <a:spLocks noGrp="1" noChangeArrowheads="1"/>
          </p:cNvSpPr>
          <p:nvPr>
            <p:ph type="body" idx="1"/>
          </p:nvPr>
        </p:nvSpPr>
        <p:spPr>
          <a:prstGeom prst="rect">
            <a:avLst/>
          </a:prstGeom>
        </p:spPr>
        <p:txBody>
          <a:bodyPr>
            <a:normAutofit fontScale="92500" lnSpcReduction="10000"/>
          </a:bodyPr>
          <a:lstStyle/>
          <a:p>
            <a:pPr>
              <a:lnSpc>
                <a:spcPct val="90000"/>
              </a:lnSpc>
            </a:pPr>
            <a:r>
              <a:rPr lang="en-US" altLang="en-US" dirty="0"/>
              <a:t>Database buffers are generally implemented in virtual memory in spite of some drawbacks: </a:t>
            </a:r>
          </a:p>
          <a:p>
            <a:pPr marL="800100" lvl="1" indent="-342900"/>
            <a:r>
              <a:rPr lang="en-US" altLang="en-US" dirty="0"/>
              <a:t>When operating system needs to evict a page that has been modified, the page is written to swap space on disk.</a:t>
            </a:r>
          </a:p>
          <a:p>
            <a:pPr marL="800100" lvl="1" indent="-342900"/>
            <a:r>
              <a:rPr lang="en-US" altLang="en-US" dirty="0"/>
              <a:t>When database decides to write buffer page to disk, buffer page may be in swap space, and may have to be  read from swap space on disk and output to the database on disk, resulting in extra I/O! </a:t>
            </a:r>
          </a:p>
          <a:p>
            <a:pPr marL="1200150" lvl="2" indent="-342900"/>
            <a:r>
              <a:rPr lang="en-US" altLang="en-US" dirty="0"/>
              <a:t>Known as </a:t>
            </a:r>
            <a:r>
              <a:rPr lang="en-US" altLang="en-US" b="1" dirty="0">
                <a:solidFill>
                  <a:srgbClr val="002060"/>
                </a:solidFill>
              </a:rPr>
              <a:t>dual paging</a:t>
            </a:r>
            <a:r>
              <a:rPr lang="en-US" altLang="en-US" dirty="0">
                <a:solidFill>
                  <a:srgbClr val="002060"/>
                </a:solidFill>
              </a:rPr>
              <a:t> </a:t>
            </a:r>
            <a:r>
              <a:rPr lang="en-US" altLang="en-US" dirty="0"/>
              <a:t>problem.</a:t>
            </a:r>
          </a:p>
          <a:p>
            <a:pPr marL="800100" lvl="1" indent="-342900"/>
            <a:r>
              <a:rPr lang="en-US" altLang="en-US" dirty="0"/>
              <a:t>Ideally when OS needs to evict a page from the buffer, it should pass control to database, which in turn should</a:t>
            </a:r>
          </a:p>
          <a:p>
            <a:pPr marL="1200150" lvl="2" indent="-342900">
              <a:buFont typeface="Webdings" panose="05030102010509060703" pitchFamily="18" charset="2"/>
              <a:buAutoNum type="arabicPeriod"/>
            </a:pPr>
            <a:r>
              <a:rPr lang="en-US" altLang="en-US" dirty="0"/>
              <a:t>Output the page to database instead of to swap space (making sure to output log records first), if it is modified</a:t>
            </a:r>
          </a:p>
          <a:p>
            <a:pPr marL="1200150" lvl="2" indent="-342900">
              <a:buFont typeface="Webdings" panose="05030102010509060703" pitchFamily="18" charset="2"/>
              <a:buAutoNum type="arabicPeriod"/>
            </a:pPr>
            <a:r>
              <a:rPr lang="en-US" altLang="en-US" dirty="0"/>
              <a:t>Release the page from the buffer, for the OS to use</a:t>
            </a:r>
          </a:p>
          <a:p>
            <a:pPr marL="800100" lvl="1"/>
            <a:r>
              <a:rPr lang="en-US" altLang="en-US" dirty="0"/>
              <a:t>Dual paging can thus be avoided, but common operating systems do not support such functionality.</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034749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normAutofit fontScale="77500" lnSpcReduction="20000"/>
          </a:bodyPr>
          <a:lstStyle/>
          <a:p>
            <a:endParaRPr lang="en-US"/>
          </a:p>
        </p:txBody>
      </p:sp>
      <p:pic>
        <p:nvPicPr>
          <p:cNvPr id="839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88" y="909639"/>
            <a:ext cx="5384800" cy="520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705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normAutofit fontScale="77500" lnSpcReduction="20000"/>
          </a:bodyPr>
          <a:lstStyle/>
          <a:p>
            <a:endParaRPr lang="en-US"/>
          </a:p>
        </p:txBody>
      </p:sp>
      <p:pic>
        <p:nvPicPr>
          <p:cNvPr id="849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588" y="950914"/>
            <a:ext cx="521335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027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normAutofit fontScale="77500" lnSpcReduction="20000"/>
          </a:bodyPr>
          <a:lstStyle/>
          <a:p>
            <a:endParaRPr lang="en-US"/>
          </a:p>
        </p:txBody>
      </p:sp>
      <p:pic>
        <p:nvPicPr>
          <p:cNvPr id="860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1158875"/>
            <a:ext cx="8166100"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48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normAutofit fontScale="77500" lnSpcReduction="20000"/>
          </a:bodyPr>
          <a:lstStyle/>
          <a:p>
            <a:endParaRPr lang="en-US"/>
          </a:p>
        </p:txBody>
      </p:sp>
      <p:pic>
        <p:nvPicPr>
          <p:cNvPr id="870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933450"/>
            <a:ext cx="8199438"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806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Recovery Algorithms</a:t>
            </a:r>
          </a:p>
        </p:txBody>
      </p:sp>
      <p:sp>
        <p:nvSpPr>
          <p:cNvPr id="7171" name="Rectangle 3"/>
          <p:cNvSpPr>
            <a:spLocks noGrp="1" noChangeArrowheads="1"/>
          </p:cNvSpPr>
          <p:nvPr>
            <p:ph type="body" idx="1"/>
          </p:nvPr>
        </p:nvSpPr>
        <p:spPr/>
        <p:txBody>
          <a:bodyPr>
            <a:normAutofit fontScale="85000" lnSpcReduction="20000"/>
          </a:bodyPr>
          <a:lstStyle/>
          <a:p>
            <a:pPr marL="381000" indent="-381000"/>
            <a:r>
              <a:rPr lang="en-US" altLang="en-US" dirty="0"/>
              <a:t>Suppose transaction </a:t>
            </a:r>
            <a:r>
              <a:rPr lang="en-US" altLang="en-US" i="1" dirty="0" err="1"/>
              <a:t>T</a:t>
            </a:r>
            <a:r>
              <a:rPr lang="en-US" altLang="en-US" i="1" baseline="-25000" dirty="0" err="1"/>
              <a:t>i</a:t>
            </a:r>
            <a:r>
              <a:rPr lang="en-US" altLang="en-US" dirty="0"/>
              <a:t> transfers $50 from account </a:t>
            </a:r>
            <a:r>
              <a:rPr lang="en-US" altLang="en-US" i="1" dirty="0"/>
              <a:t>A</a:t>
            </a:r>
            <a:r>
              <a:rPr lang="en-US" altLang="en-US" dirty="0"/>
              <a:t> to account </a:t>
            </a:r>
            <a:r>
              <a:rPr lang="en-US" altLang="en-US" i="1" dirty="0"/>
              <a:t>B</a:t>
            </a:r>
          </a:p>
          <a:p>
            <a:pPr marL="800100" lvl="1" indent="-342900"/>
            <a:r>
              <a:rPr lang="en-US" altLang="en-US" dirty="0"/>
              <a:t>Two updates: subtract 50 from A and add 50 to B </a:t>
            </a:r>
          </a:p>
          <a:p>
            <a:pPr marL="381000" indent="-381000"/>
            <a:r>
              <a:rPr lang="en-US" altLang="en-US" dirty="0"/>
              <a:t>Transaction </a:t>
            </a:r>
            <a:r>
              <a:rPr lang="en-US" altLang="en-US" i="1" dirty="0" err="1"/>
              <a:t>T</a:t>
            </a:r>
            <a:r>
              <a:rPr lang="en-US" altLang="en-US" i="1" baseline="-25000" dirty="0" err="1"/>
              <a:t>i</a:t>
            </a:r>
            <a:r>
              <a:rPr lang="en-US" altLang="en-US" dirty="0"/>
              <a:t>  requires updates to A and B to be output to the database. </a:t>
            </a:r>
          </a:p>
          <a:p>
            <a:pPr marL="800100" lvl="1" indent="-342900"/>
            <a:r>
              <a:rPr lang="en-US" altLang="en-US" dirty="0"/>
              <a:t>A failure may occur after one of these modifications have been made but before both of them are made. </a:t>
            </a:r>
          </a:p>
          <a:p>
            <a:pPr marL="800100" lvl="1" indent="-342900"/>
            <a:r>
              <a:rPr lang="en-US" altLang="en-US" dirty="0"/>
              <a:t>Modifying the database without ensuring that the transaction will commit  may leave the database in an inconsistent state</a:t>
            </a:r>
          </a:p>
          <a:p>
            <a:pPr marL="800100" lvl="1" indent="-342900"/>
            <a:r>
              <a:rPr lang="en-US" altLang="en-US" dirty="0"/>
              <a:t>Not modifying the database may result in lost updates if failure occurs just after transaction commits</a:t>
            </a:r>
          </a:p>
          <a:p>
            <a:pPr marL="381000" indent="-381000"/>
            <a:r>
              <a:rPr lang="en-US" altLang="en-US" dirty="0"/>
              <a:t>Recovery algorithms have two parts</a:t>
            </a:r>
          </a:p>
          <a:p>
            <a:pPr marL="800100" lvl="1" indent="-342900">
              <a:buFont typeface="Monotype Sorts" charset="2"/>
              <a:buAutoNum type="arabicPeriod"/>
            </a:pPr>
            <a:r>
              <a:rPr lang="en-US" altLang="en-US" dirty="0"/>
              <a:t>Actions taken during normal transaction processing to ensure enough information exists to recover from failures</a:t>
            </a:r>
          </a:p>
          <a:p>
            <a:pPr marL="800100" lvl="1" indent="-342900">
              <a:buFont typeface="Monotype Sorts" charset="2"/>
              <a:buAutoNum type="arabicPeriod"/>
            </a:pPr>
            <a:r>
              <a:rPr lang="en-US" altLang="en-US" dirty="0"/>
              <a:t>Actions taken after a failure to recover the database contents to a state that ensures atomicity, consistency and durability</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1873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7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normAutofit fontScale="77500" lnSpcReduction="20000"/>
          </a:bodyPr>
          <a:lstStyle/>
          <a:p>
            <a:endParaRPr lang="en-US"/>
          </a:p>
        </p:txBody>
      </p:sp>
      <p:pic>
        <p:nvPicPr>
          <p:cNvPr id="880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03275"/>
            <a:ext cx="8439150" cy="559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802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normAutofit fontScale="77500" lnSpcReduction="20000"/>
          </a:bodyPr>
          <a:lstStyle/>
          <a:p>
            <a:endParaRPr lang="en-US"/>
          </a:p>
        </p:txBody>
      </p:sp>
      <p:pic>
        <p:nvPicPr>
          <p:cNvPr id="890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75" y="890588"/>
            <a:ext cx="7196138" cy="554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6914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normAutofit fontScale="77500" lnSpcReduction="20000"/>
          </a:bodyPr>
          <a:lstStyle/>
          <a:p>
            <a:endParaRPr lang="en-US"/>
          </a:p>
        </p:txBody>
      </p:sp>
      <p:pic>
        <p:nvPicPr>
          <p:cNvPr id="901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388" y="769938"/>
            <a:ext cx="5440362"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8509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normAutofit fontScale="77500" lnSpcReduction="20000"/>
          </a:bodyPr>
          <a:lstStyle/>
          <a:p>
            <a:endParaRPr lang="en-US"/>
          </a:p>
        </p:txBody>
      </p:sp>
      <p:pic>
        <p:nvPicPr>
          <p:cNvPr id="911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788" y="1239838"/>
            <a:ext cx="81788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41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Extra</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745027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Shadow Paging</a:t>
            </a:r>
          </a:p>
        </p:txBody>
      </p:sp>
      <p:sp>
        <p:nvSpPr>
          <p:cNvPr id="93187" name="Rectangle 3"/>
          <p:cNvSpPr>
            <a:spLocks noGrp="1" noChangeArrowheads="1"/>
          </p:cNvSpPr>
          <p:nvPr>
            <p:ph type="body" idx="1"/>
          </p:nvPr>
        </p:nvSpPr>
        <p:spPr>
          <a:prstGeom prst="rect">
            <a:avLst/>
          </a:prstGeom>
        </p:spPr>
        <p:txBody>
          <a:bodyPr>
            <a:normAutofit fontScale="77500" lnSpcReduction="20000"/>
          </a:bodyPr>
          <a:lstStyle/>
          <a:p>
            <a:r>
              <a:rPr lang="en-US" altLang="en-US" b="1" dirty="0">
                <a:solidFill>
                  <a:srgbClr val="002060"/>
                </a:solidFill>
              </a:rPr>
              <a:t>Shadow paging</a:t>
            </a:r>
            <a:r>
              <a:rPr lang="en-US" altLang="en-US" dirty="0">
                <a:solidFill>
                  <a:srgbClr val="002060"/>
                </a:solidFill>
              </a:rPr>
              <a:t> </a:t>
            </a:r>
            <a:r>
              <a:rPr lang="en-US" altLang="en-US" dirty="0"/>
              <a:t>is an alternative to log-based recovery; this scheme is useful if  transactions execute serially</a:t>
            </a:r>
          </a:p>
          <a:p>
            <a:r>
              <a:rPr lang="en-US" altLang="en-US" dirty="0"/>
              <a:t>Idea: maintain</a:t>
            </a:r>
            <a:r>
              <a:rPr lang="en-US" altLang="en-US" i="1" dirty="0"/>
              <a:t> two</a:t>
            </a:r>
            <a:r>
              <a:rPr lang="en-US" altLang="en-US" dirty="0"/>
              <a:t> page tables during the lifetime of a transaction –the </a:t>
            </a:r>
            <a:r>
              <a:rPr lang="en-US" altLang="en-US" b="1" dirty="0">
                <a:solidFill>
                  <a:srgbClr val="002060"/>
                </a:solidFill>
              </a:rPr>
              <a:t>current page table</a:t>
            </a:r>
            <a:r>
              <a:rPr lang="en-US" altLang="en-US" dirty="0"/>
              <a:t>, and the </a:t>
            </a:r>
            <a:r>
              <a:rPr lang="en-US" altLang="en-US" b="1" dirty="0">
                <a:solidFill>
                  <a:srgbClr val="002060"/>
                </a:solidFill>
              </a:rPr>
              <a:t>shadow page table</a:t>
            </a:r>
          </a:p>
          <a:p>
            <a:r>
              <a:rPr lang="en-US" altLang="en-US" dirty="0"/>
              <a:t>Store the shadow page table in nonvolatile storage, such that state of the database prior to transaction execution may be recovered. </a:t>
            </a:r>
          </a:p>
          <a:p>
            <a:pPr lvl="1"/>
            <a:r>
              <a:rPr lang="en-US" altLang="en-US" dirty="0"/>
              <a:t>Shadow page table is never modified during execution</a:t>
            </a:r>
          </a:p>
          <a:p>
            <a:r>
              <a:rPr lang="en-US" altLang="en-US" dirty="0"/>
              <a:t>To start with, both the page tables are identical. Only current page table is used for data item accesses during execution of the transaction.</a:t>
            </a:r>
          </a:p>
          <a:p>
            <a:r>
              <a:rPr lang="en-US" altLang="en-US" dirty="0"/>
              <a:t>Whenever any page is about to be written for the first time</a:t>
            </a:r>
          </a:p>
          <a:p>
            <a:pPr lvl="1"/>
            <a:r>
              <a:rPr lang="en-US" altLang="en-US" dirty="0"/>
              <a:t>A copy of this page is made onto an unused page. </a:t>
            </a:r>
          </a:p>
          <a:p>
            <a:pPr lvl="1"/>
            <a:r>
              <a:rPr lang="en-US" altLang="en-US" dirty="0"/>
              <a:t>The current page table is then made to point to the copy</a:t>
            </a:r>
          </a:p>
          <a:p>
            <a:pPr lvl="1"/>
            <a:r>
              <a:rPr lang="en-US" altLang="en-US" dirty="0"/>
              <a:t>The update is performed on the copy</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838447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Sample Page Table</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l="23627" t="1099" r="23627" b="2930"/>
          <a:stretch>
            <a:fillRect/>
          </a:stretch>
        </p:blipFill>
        <p:spPr bwMode="auto">
          <a:xfrm>
            <a:off x="4186238" y="1106489"/>
            <a:ext cx="3624262" cy="494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2468177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Shadow Paging</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sp>
        <p:nvSpPr>
          <p:cNvPr id="95235" name="Text Box 3"/>
          <p:cNvSpPr txBox="1">
            <a:spLocks noChangeArrowheads="1"/>
          </p:cNvSpPr>
          <p:nvPr/>
        </p:nvSpPr>
        <p:spPr bwMode="auto">
          <a:xfrm>
            <a:off x="3151188" y="735013"/>
            <a:ext cx="5673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1800"/>
              <a:t>Shadow and current page tables after write to page 4 </a:t>
            </a:r>
          </a:p>
        </p:txBody>
      </p:sp>
      <p:pic>
        <p:nvPicPr>
          <p:cNvPr id="95236" name="Picture 4"/>
          <p:cNvPicPr>
            <a:picLocks noChangeAspect="1" noChangeArrowheads="1"/>
          </p:cNvPicPr>
          <p:nvPr/>
        </p:nvPicPr>
        <p:blipFill>
          <a:blip r:embed="rId3">
            <a:extLst>
              <a:ext uri="{28A0092B-C50C-407E-A947-70E740481C1C}">
                <a14:useLocalDpi xmlns:a14="http://schemas.microsoft.com/office/drawing/2010/main" val="0"/>
              </a:ext>
            </a:extLst>
          </a:blip>
          <a:srcRect l="9027" t="1543" r="9723" b="618"/>
          <a:stretch>
            <a:fillRect/>
          </a:stretch>
        </p:blipFill>
        <p:spPr bwMode="auto">
          <a:xfrm>
            <a:off x="3141663" y="1231901"/>
            <a:ext cx="5638800"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228120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Shadow Paging (Cont.)</a:t>
            </a:r>
          </a:p>
        </p:txBody>
      </p:sp>
      <p:sp>
        <p:nvSpPr>
          <p:cNvPr id="96259" name="Rectangle 3"/>
          <p:cNvSpPr>
            <a:spLocks noGrp="1" noChangeArrowheads="1"/>
          </p:cNvSpPr>
          <p:nvPr>
            <p:ph type="body" idx="1"/>
          </p:nvPr>
        </p:nvSpPr>
        <p:spPr>
          <a:prstGeom prst="rect">
            <a:avLst/>
          </a:prstGeom>
        </p:spPr>
        <p:txBody>
          <a:bodyPr>
            <a:normAutofit fontScale="85000" lnSpcReduction="20000"/>
          </a:bodyPr>
          <a:lstStyle/>
          <a:p>
            <a:r>
              <a:rPr lang="en-US" altLang="en-US" dirty="0"/>
              <a:t>To commit a transaction :</a:t>
            </a:r>
          </a:p>
          <a:p>
            <a:pPr>
              <a:buFont typeface="Monotype Sorts" charset="2"/>
              <a:buNone/>
            </a:pPr>
            <a:r>
              <a:rPr lang="en-US" altLang="en-US" dirty="0"/>
              <a:t>  1.  Flush all modified pages in main memory to disk</a:t>
            </a:r>
          </a:p>
          <a:p>
            <a:pPr>
              <a:buFont typeface="Monotype Sorts" charset="2"/>
              <a:buNone/>
            </a:pPr>
            <a:r>
              <a:rPr lang="en-US" altLang="en-US" dirty="0"/>
              <a:t>  2.  Output current page table to disk</a:t>
            </a:r>
          </a:p>
          <a:p>
            <a:pPr>
              <a:buFont typeface="Monotype Sorts" charset="2"/>
              <a:buNone/>
            </a:pPr>
            <a:r>
              <a:rPr lang="en-US" altLang="en-US" dirty="0"/>
              <a:t>  3.  Make the current page table the new shadow page table, as follows:</a:t>
            </a:r>
          </a:p>
          <a:p>
            <a:pPr lvl="1"/>
            <a:r>
              <a:rPr lang="en-US" altLang="en-US" dirty="0"/>
              <a:t>keep a pointer to the shadow page table at a fixed (known) location on disk.</a:t>
            </a:r>
          </a:p>
          <a:p>
            <a:pPr lvl="1"/>
            <a:r>
              <a:rPr lang="en-US" altLang="en-US" dirty="0"/>
              <a:t>to make the current page table the new shadow page table, simply update the pointer to point to current page table on disk</a:t>
            </a:r>
          </a:p>
          <a:p>
            <a:r>
              <a:rPr lang="en-US" altLang="en-US" dirty="0"/>
              <a:t>Once pointer to shadow page table has been written, transaction is committed.</a:t>
            </a:r>
          </a:p>
          <a:p>
            <a:r>
              <a:rPr lang="en-US" altLang="en-US" dirty="0"/>
              <a:t>No recovery is needed after a crash — new transactions can start right away, using the shadow page table.</a:t>
            </a:r>
          </a:p>
          <a:p>
            <a:r>
              <a:rPr lang="en-US" altLang="en-US" dirty="0"/>
              <a:t>Pages not pointed to from current/shadow page table should be freed (garbage collected).</a:t>
            </a:r>
          </a:p>
          <a:p>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980300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Show Paging (Cont.)</a:t>
            </a:r>
          </a:p>
        </p:txBody>
      </p:sp>
      <p:sp>
        <p:nvSpPr>
          <p:cNvPr id="97283" name="Rectangle 3"/>
          <p:cNvSpPr>
            <a:spLocks noGrp="1" noChangeArrowheads="1"/>
          </p:cNvSpPr>
          <p:nvPr>
            <p:ph type="body" idx="1"/>
          </p:nvPr>
        </p:nvSpPr>
        <p:spPr>
          <a:prstGeom prst="rect">
            <a:avLst/>
          </a:prstGeom>
        </p:spPr>
        <p:txBody>
          <a:bodyPr>
            <a:normAutofit fontScale="77500" lnSpcReduction="20000"/>
          </a:bodyPr>
          <a:lstStyle/>
          <a:p>
            <a:pPr>
              <a:lnSpc>
                <a:spcPct val="90000"/>
              </a:lnSpc>
            </a:pPr>
            <a:r>
              <a:rPr lang="en-US" altLang="en-US" dirty="0"/>
              <a:t>Advantages of shadow-paging over log-based schemes</a:t>
            </a:r>
          </a:p>
          <a:p>
            <a:pPr lvl="1">
              <a:lnSpc>
                <a:spcPct val="90000"/>
              </a:lnSpc>
            </a:pPr>
            <a:r>
              <a:rPr lang="en-US" altLang="en-US" dirty="0"/>
              <a:t>no overhead of writing log records</a:t>
            </a:r>
          </a:p>
          <a:p>
            <a:pPr lvl="1">
              <a:lnSpc>
                <a:spcPct val="90000"/>
              </a:lnSpc>
            </a:pPr>
            <a:r>
              <a:rPr lang="en-US" altLang="en-US" dirty="0"/>
              <a:t>recovery is trivial</a:t>
            </a:r>
          </a:p>
          <a:p>
            <a:pPr>
              <a:lnSpc>
                <a:spcPct val="90000"/>
              </a:lnSpc>
            </a:pPr>
            <a:r>
              <a:rPr lang="en-US" altLang="en-US" dirty="0"/>
              <a:t>Disadvantages:</a:t>
            </a:r>
          </a:p>
          <a:p>
            <a:pPr lvl="1">
              <a:lnSpc>
                <a:spcPct val="90000"/>
              </a:lnSpc>
            </a:pPr>
            <a:r>
              <a:rPr lang="en-US" altLang="en-US" dirty="0"/>
              <a:t>Copying the entire page table is very expensive</a:t>
            </a:r>
          </a:p>
          <a:p>
            <a:pPr lvl="2">
              <a:lnSpc>
                <a:spcPct val="90000"/>
              </a:lnSpc>
            </a:pPr>
            <a:r>
              <a:rPr lang="en-US" altLang="en-US" dirty="0"/>
              <a:t>Can be reduced by using a page table structured like a B</a:t>
            </a:r>
            <a:r>
              <a:rPr lang="en-US" altLang="en-US" baseline="30000" dirty="0"/>
              <a:t>+</a:t>
            </a:r>
            <a:r>
              <a:rPr lang="en-US" altLang="en-US" dirty="0"/>
              <a:t>-tree</a:t>
            </a:r>
          </a:p>
          <a:p>
            <a:pPr lvl="3">
              <a:lnSpc>
                <a:spcPct val="90000"/>
              </a:lnSpc>
            </a:pPr>
            <a:r>
              <a:rPr lang="en-US" altLang="en-US" dirty="0"/>
              <a:t>No need to copy entire tree, only need to copy paths in the tree that lead to updated leaf nodes</a:t>
            </a:r>
          </a:p>
          <a:p>
            <a:pPr lvl="1">
              <a:lnSpc>
                <a:spcPct val="90000"/>
              </a:lnSpc>
            </a:pPr>
            <a:r>
              <a:rPr lang="en-US" altLang="en-US" dirty="0"/>
              <a:t>Commit overhead is high even with above extension</a:t>
            </a:r>
          </a:p>
          <a:p>
            <a:pPr lvl="2">
              <a:lnSpc>
                <a:spcPct val="90000"/>
              </a:lnSpc>
            </a:pPr>
            <a:r>
              <a:rPr lang="en-US" altLang="en-US" dirty="0"/>
              <a:t>Need to flush every updated page, and page table</a:t>
            </a:r>
          </a:p>
          <a:p>
            <a:pPr lvl="1">
              <a:lnSpc>
                <a:spcPct val="90000"/>
              </a:lnSpc>
            </a:pPr>
            <a:r>
              <a:rPr lang="en-US" altLang="en-US" dirty="0"/>
              <a:t>Data gets fragmented (related pages get separated on disk)</a:t>
            </a:r>
          </a:p>
          <a:p>
            <a:pPr lvl="1">
              <a:lnSpc>
                <a:spcPct val="90000"/>
              </a:lnSpc>
            </a:pPr>
            <a:r>
              <a:rPr lang="en-US" altLang="en-US" dirty="0"/>
              <a:t>After every transaction completion, the database pages containing old versions of modified data need to be garbage collected </a:t>
            </a:r>
          </a:p>
          <a:p>
            <a:pPr lvl="1">
              <a:lnSpc>
                <a:spcPct val="90000"/>
              </a:lnSpc>
            </a:pPr>
            <a:r>
              <a:rPr lang="en-US" altLang="en-US" dirty="0"/>
              <a:t>Hard to extend algorithm to allow transactions to run concurrently</a:t>
            </a:r>
          </a:p>
          <a:p>
            <a:pPr lvl="2">
              <a:lnSpc>
                <a:spcPct val="90000"/>
              </a:lnSpc>
            </a:pPr>
            <a:r>
              <a:rPr lang="en-US" altLang="en-US" dirty="0"/>
              <a:t>Easier to extend log based schemes</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1117966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Storage Structure</a:t>
            </a:r>
          </a:p>
        </p:txBody>
      </p:sp>
      <p:sp>
        <p:nvSpPr>
          <p:cNvPr id="8195" name="Rectangle 3"/>
          <p:cNvSpPr>
            <a:spLocks noGrp="1" noChangeArrowheads="1"/>
          </p:cNvSpPr>
          <p:nvPr>
            <p:ph type="body" idx="1"/>
          </p:nvPr>
        </p:nvSpPr>
        <p:spPr>
          <a:prstGeom prst="rect">
            <a:avLst/>
          </a:prstGeom>
        </p:spPr>
        <p:txBody>
          <a:bodyPr>
            <a:normAutofit fontScale="85000" lnSpcReduction="20000"/>
          </a:bodyPr>
          <a:lstStyle/>
          <a:p>
            <a:r>
              <a:rPr lang="en-US" altLang="en-US" b="1" dirty="0">
                <a:solidFill>
                  <a:srgbClr val="002060"/>
                </a:solidFill>
              </a:rPr>
              <a:t>Volatile storage</a:t>
            </a:r>
            <a:r>
              <a:rPr lang="en-US" altLang="en-US" dirty="0"/>
              <a:t>:</a:t>
            </a:r>
          </a:p>
          <a:p>
            <a:pPr lvl="1"/>
            <a:r>
              <a:rPr lang="en-US" altLang="en-US" dirty="0"/>
              <a:t>Does not survive system crashes</a:t>
            </a:r>
          </a:p>
          <a:p>
            <a:pPr lvl="1"/>
            <a:r>
              <a:rPr lang="en-US" altLang="en-US" dirty="0"/>
              <a:t>Examples: main memory, cache memory</a:t>
            </a:r>
          </a:p>
          <a:p>
            <a:r>
              <a:rPr lang="en-US" altLang="en-US" b="1" dirty="0">
                <a:solidFill>
                  <a:srgbClr val="002060"/>
                </a:solidFill>
              </a:rPr>
              <a:t>Nonvolatile storage</a:t>
            </a:r>
            <a:r>
              <a:rPr lang="en-US" altLang="en-US" dirty="0"/>
              <a:t>:</a:t>
            </a:r>
          </a:p>
          <a:p>
            <a:pPr lvl="1"/>
            <a:r>
              <a:rPr lang="en-US" altLang="en-US" dirty="0"/>
              <a:t>Survives system crashes</a:t>
            </a:r>
          </a:p>
          <a:p>
            <a:pPr lvl="1"/>
            <a:r>
              <a:rPr lang="en-US" altLang="en-US" dirty="0"/>
              <a:t>Examples:  disk, tape, flash memory, non-volatile RAM </a:t>
            </a:r>
          </a:p>
          <a:p>
            <a:pPr lvl="1"/>
            <a:r>
              <a:rPr lang="en-US" altLang="en-US" dirty="0"/>
              <a:t>But may still fail, losing data</a:t>
            </a:r>
          </a:p>
          <a:p>
            <a:r>
              <a:rPr lang="en-US" altLang="en-US" b="1" dirty="0">
                <a:solidFill>
                  <a:srgbClr val="002060"/>
                </a:solidFill>
              </a:rPr>
              <a:t>Stable storage</a:t>
            </a:r>
            <a:r>
              <a:rPr lang="en-US" altLang="en-US" dirty="0"/>
              <a:t>:</a:t>
            </a:r>
          </a:p>
          <a:p>
            <a:pPr lvl="1"/>
            <a:r>
              <a:rPr lang="en-US" altLang="en-US" dirty="0"/>
              <a:t>A mythical form of storage that survives all failures</a:t>
            </a:r>
          </a:p>
          <a:p>
            <a:pPr lvl="1"/>
            <a:r>
              <a:rPr lang="en-US" altLang="en-US" dirty="0"/>
              <a:t>Approximated by maintaining multiple copies on distinct nonvolatile media</a:t>
            </a:r>
          </a:p>
          <a:p>
            <a:pPr lvl="1"/>
            <a:r>
              <a:rPr lang="en-US" altLang="en-US" dirty="0"/>
              <a:t>See book for more details on how to implement stable storage</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4177904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Block Storage Operations</a:t>
            </a: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983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915988"/>
            <a:ext cx="7974013"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6287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normAutofit fontScale="90000"/>
          </a:bodyPr>
          <a:lstStyle/>
          <a:p>
            <a:pPr>
              <a:defRPr/>
            </a:pPr>
            <a:r>
              <a:rPr lang="en-US" sz="2800">
                <a:ea typeface="ＭＳ Ｐゴシック" charset="0"/>
              </a:rPr>
              <a:t>Portion of the Database Log Corresponding to </a:t>
            </a:r>
            <a:r>
              <a:rPr lang="en-US" sz="2800" i="1">
                <a:ea typeface="ＭＳ Ｐゴシック" charset="0"/>
              </a:rPr>
              <a:t>T</a:t>
            </a:r>
            <a:r>
              <a:rPr lang="en-US" sz="2800" baseline="-25000">
                <a:ea typeface="ＭＳ Ｐゴシック" charset="0"/>
              </a:rPr>
              <a:t>0</a:t>
            </a:r>
            <a:r>
              <a:rPr lang="en-US" sz="2800">
                <a:ea typeface="ＭＳ Ｐゴシック" charset="0"/>
              </a:rPr>
              <a:t> and </a:t>
            </a:r>
            <a:r>
              <a:rPr lang="en-US" sz="2800" i="1">
                <a:ea typeface="ＭＳ Ｐゴシック" charset="0"/>
              </a:rPr>
              <a:t>T</a:t>
            </a:r>
            <a:r>
              <a:rPr lang="en-US" sz="2800" baseline="-25000">
                <a:ea typeface="ＭＳ Ｐゴシック" charset="0"/>
              </a:rPr>
              <a:t>1</a:t>
            </a:r>
            <a:endParaRPr lang="en-US" sz="2800">
              <a:ea typeface="ＭＳ Ｐゴシック" charset="0"/>
            </a:endParaRP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l="21739" t="3865" r="23189" b="3381"/>
          <a:stretch>
            <a:fillRect/>
          </a:stretch>
        </p:blipFill>
        <p:spPr bwMode="auto">
          <a:xfrm>
            <a:off x="4648200" y="1447800"/>
            <a:ext cx="2895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4286852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normAutofit fontScale="90000"/>
          </a:bodyPr>
          <a:lstStyle/>
          <a:p>
            <a:pPr>
              <a:defRPr/>
            </a:pPr>
            <a:r>
              <a:rPr lang="en-US" sz="2800" dirty="0">
                <a:ea typeface="ＭＳ Ｐゴシック" charset="0"/>
              </a:rPr>
              <a:t>State of the Log and Database Corresponding to </a:t>
            </a:r>
            <a:r>
              <a:rPr lang="en-US" sz="2800" i="1" dirty="0">
                <a:ea typeface="ＭＳ Ｐゴシック" charset="0"/>
              </a:rPr>
              <a:t>T</a:t>
            </a:r>
            <a:r>
              <a:rPr lang="en-US" sz="2800" baseline="-25000" dirty="0">
                <a:ea typeface="ＭＳ Ｐゴシック" charset="0"/>
              </a:rPr>
              <a:t>0 </a:t>
            </a:r>
            <a:r>
              <a:rPr lang="en-US" sz="2800" dirty="0">
                <a:ea typeface="ＭＳ Ｐゴシック" charset="0"/>
              </a:rPr>
              <a:t>and </a:t>
            </a:r>
            <a:r>
              <a:rPr lang="en-US" sz="2800" i="1" dirty="0">
                <a:ea typeface="ＭＳ Ｐゴシック" charset="0"/>
              </a:rPr>
              <a:t>T</a:t>
            </a:r>
            <a:r>
              <a:rPr lang="en-US" sz="2800" baseline="-25000" dirty="0">
                <a:ea typeface="ＭＳ Ｐゴシック" charset="0"/>
              </a:rPr>
              <a:t>1</a:t>
            </a:r>
            <a:endParaRPr lang="en-US" sz="2800" dirty="0">
              <a:ea typeface="ＭＳ Ｐゴシック" charset="0"/>
            </a:endParaRP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l="10811" t="1802" r="13513" b="2702"/>
          <a:stretch>
            <a:fillRect/>
          </a:stretch>
        </p:blipFill>
        <p:spPr bwMode="auto">
          <a:xfrm>
            <a:off x="3903955" y="1716350"/>
            <a:ext cx="4267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3680863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a:defRPr/>
            </a:pPr>
            <a:r>
              <a:rPr lang="en-US" sz="2800">
                <a:ea typeface="ＭＳ Ｐゴシック" charset="0"/>
              </a:rPr>
              <a:t>Portion of the System Log Corresponding to </a:t>
            </a:r>
            <a:r>
              <a:rPr lang="en-US" sz="2800" i="1">
                <a:ea typeface="ＭＳ Ｐゴシック" charset="0"/>
              </a:rPr>
              <a:t>T</a:t>
            </a:r>
            <a:r>
              <a:rPr lang="en-US" sz="2800" baseline="-25000">
                <a:ea typeface="ＭＳ Ｐゴシック" charset="0"/>
              </a:rPr>
              <a:t>0</a:t>
            </a:r>
            <a:r>
              <a:rPr lang="en-US" sz="2800">
                <a:ea typeface="ＭＳ Ｐゴシック" charset="0"/>
              </a:rPr>
              <a:t> and </a:t>
            </a:r>
            <a:r>
              <a:rPr lang="en-US" sz="2800" i="1">
                <a:ea typeface="ＭＳ Ｐゴシック" charset="0"/>
              </a:rPr>
              <a:t>T</a:t>
            </a:r>
            <a:r>
              <a:rPr lang="en-US" sz="2800" baseline="-25000">
                <a:ea typeface="ＭＳ Ｐゴシック" charset="0"/>
              </a:rPr>
              <a:t>1</a:t>
            </a:r>
            <a:endParaRPr lang="en-US" sz="2800">
              <a:ea typeface="ＭＳ Ｐゴシック" charset="0"/>
            </a:endParaRP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l="7353" t="3922" r="11765" b="1961"/>
          <a:stretch>
            <a:fillRect/>
          </a:stretch>
        </p:blipFill>
        <p:spPr bwMode="auto">
          <a:xfrm>
            <a:off x="3810000" y="1524000"/>
            <a:ext cx="4191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4223081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normAutofit fontScale="90000"/>
          </a:bodyPr>
          <a:lstStyle/>
          <a:p>
            <a:pPr>
              <a:defRPr/>
            </a:pPr>
            <a:r>
              <a:rPr lang="en-US" sz="2800">
                <a:ea typeface="ＭＳ Ｐゴシック" charset="0"/>
              </a:rPr>
              <a:t>State of System Log and Database Corresponding to </a:t>
            </a:r>
            <a:r>
              <a:rPr lang="en-US" sz="2800" i="1">
                <a:ea typeface="ＭＳ Ｐゴシック" charset="0"/>
              </a:rPr>
              <a:t>T</a:t>
            </a:r>
            <a:r>
              <a:rPr lang="en-US" sz="2800" baseline="-25000">
                <a:ea typeface="ＭＳ Ｐゴシック" charset="0"/>
              </a:rPr>
              <a:t>0</a:t>
            </a:r>
            <a:r>
              <a:rPr lang="en-US" sz="2800">
                <a:ea typeface="ＭＳ Ｐゴシック" charset="0"/>
              </a:rPr>
              <a:t> and </a:t>
            </a:r>
            <a:r>
              <a:rPr lang="en-US" sz="2800" i="1">
                <a:ea typeface="ＭＳ Ｐゴシック" charset="0"/>
              </a:rPr>
              <a:t>T</a:t>
            </a:r>
            <a:r>
              <a:rPr lang="en-US" sz="2800" baseline="-25000">
                <a:ea typeface="ＭＳ Ｐゴシック" charset="0"/>
              </a:rPr>
              <a:t>1</a:t>
            </a:r>
            <a:endParaRPr lang="en-US" sz="2800">
              <a:ea typeface="ＭＳ Ｐゴシック" charset="0"/>
            </a:endParaRPr>
          </a:p>
        </p:txBody>
      </p:sp>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normAutofit fontScale="77500" lnSpcReduction="20000"/>
          </a:bodyPr>
          <a:lstStyle/>
          <a:p>
            <a:endParaRPr lang="en-US"/>
          </a:p>
        </p:txBody>
      </p:sp>
      <p:pic>
        <p:nvPicPr>
          <p:cNvPr id="102403" name="Picture 3"/>
          <p:cNvPicPr>
            <a:picLocks noChangeAspect="1" noChangeArrowheads="1"/>
          </p:cNvPicPr>
          <p:nvPr/>
        </p:nvPicPr>
        <p:blipFill>
          <a:blip r:embed="rId3">
            <a:extLst>
              <a:ext uri="{28A0092B-C50C-407E-A947-70E740481C1C}">
                <a14:useLocalDpi xmlns:a14="http://schemas.microsoft.com/office/drawing/2010/main" val="0"/>
              </a:ext>
            </a:extLst>
          </a:blip>
          <a:srcRect l="11842" t="1755" r="11842" b="3510"/>
          <a:stretch>
            <a:fillRect/>
          </a:stretch>
        </p:blipFill>
        <p:spPr bwMode="auto">
          <a:xfrm>
            <a:off x="3733800" y="1371600"/>
            <a:ext cx="4419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84277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a:effectLst/>
              </a:rPr>
              <a:t>Undo and Redo Operations</a:t>
            </a:r>
          </a:p>
        </p:txBody>
      </p:sp>
      <p:sp>
        <p:nvSpPr>
          <p:cNvPr id="103427" name="Rectangle 3"/>
          <p:cNvSpPr>
            <a:spLocks noGrp="1" noChangeArrowheads="1"/>
          </p:cNvSpPr>
          <p:nvPr>
            <p:ph type="body" idx="1"/>
          </p:nvPr>
        </p:nvSpPr>
        <p:spPr/>
        <p:txBody>
          <a:bodyPr>
            <a:normAutofit fontScale="92500" lnSpcReduction="20000"/>
          </a:bodyPr>
          <a:lstStyle/>
          <a:p>
            <a:r>
              <a:rPr lang="en-US" altLang="en-US" b="1" dirty="0">
                <a:solidFill>
                  <a:srgbClr val="002060"/>
                </a:solidFill>
              </a:rPr>
              <a:t>Undo</a:t>
            </a:r>
            <a:r>
              <a:rPr lang="en-US" altLang="en-US" dirty="0"/>
              <a:t> of a log record </a:t>
            </a:r>
            <a:r>
              <a:rPr lang="en-US" altLang="en-US" i="1" dirty="0"/>
              <a:t>&lt;</a:t>
            </a:r>
            <a:r>
              <a:rPr lang="en-US" altLang="en-US" i="1" dirty="0" err="1"/>
              <a:t>T</a:t>
            </a:r>
            <a:r>
              <a:rPr lang="en-US" altLang="en-US" i="1" baseline="-25000" dirty="0" err="1"/>
              <a:t>i</a:t>
            </a:r>
            <a:r>
              <a:rPr lang="en-US" altLang="en-US" i="1" dirty="0"/>
              <a:t>, X,  V</a:t>
            </a:r>
            <a:r>
              <a:rPr lang="en-US" altLang="en-US" i="1" baseline="-25000" dirty="0"/>
              <a:t>1</a:t>
            </a:r>
            <a:r>
              <a:rPr lang="en-US" altLang="en-US" i="1" dirty="0"/>
              <a:t>,  V</a:t>
            </a:r>
            <a:r>
              <a:rPr lang="en-US" altLang="en-US" i="1" baseline="-25000" dirty="0"/>
              <a:t>2</a:t>
            </a:r>
            <a:r>
              <a:rPr lang="en-US" altLang="en-US" i="1" dirty="0"/>
              <a:t>&gt; </a:t>
            </a:r>
            <a:r>
              <a:rPr lang="en-US" altLang="en-US" dirty="0"/>
              <a:t>writes the </a:t>
            </a:r>
            <a:r>
              <a:rPr lang="en-US" altLang="en-US" b="1" dirty="0"/>
              <a:t>old</a:t>
            </a:r>
            <a:r>
              <a:rPr lang="en-US" altLang="en-US" dirty="0"/>
              <a:t> value </a:t>
            </a:r>
            <a:r>
              <a:rPr lang="en-US" altLang="en-US" i="1" dirty="0"/>
              <a:t>V</a:t>
            </a:r>
            <a:r>
              <a:rPr lang="en-US" altLang="en-US" i="1" baseline="-25000" dirty="0"/>
              <a:t>1</a:t>
            </a:r>
            <a:r>
              <a:rPr lang="en-US" altLang="en-US" i="1" dirty="0"/>
              <a:t> </a:t>
            </a:r>
            <a:r>
              <a:rPr lang="en-US" altLang="en-US" dirty="0"/>
              <a:t>to</a:t>
            </a:r>
            <a:r>
              <a:rPr lang="en-US" altLang="en-US" i="1" dirty="0"/>
              <a:t> X</a:t>
            </a:r>
          </a:p>
          <a:p>
            <a:r>
              <a:rPr lang="en-US" altLang="en-US" b="1" dirty="0">
                <a:solidFill>
                  <a:srgbClr val="002060"/>
                </a:solidFill>
              </a:rPr>
              <a:t>Redo</a:t>
            </a:r>
            <a:r>
              <a:rPr lang="en-US" altLang="en-US" dirty="0"/>
              <a:t> of a log record </a:t>
            </a:r>
            <a:r>
              <a:rPr lang="en-US" altLang="en-US" i="1" dirty="0"/>
              <a:t>&lt;</a:t>
            </a:r>
            <a:r>
              <a:rPr lang="en-US" altLang="en-US" i="1" dirty="0" err="1"/>
              <a:t>T</a:t>
            </a:r>
            <a:r>
              <a:rPr lang="en-US" altLang="en-US" i="1" baseline="-25000" dirty="0" err="1"/>
              <a:t>i</a:t>
            </a:r>
            <a:r>
              <a:rPr lang="en-US" altLang="en-US" i="1" dirty="0"/>
              <a:t>, X,  V</a:t>
            </a:r>
            <a:r>
              <a:rPr lang="en-US" altLang="en-US" i="1" baseline="-25000" dirty="0"/>
              <a:t>1</a:t>
            </a:r>
            <a:r>
              <a:rPr lang="en-US" altLang="en-US" i="1" dirty="0"/>
              <a:t>,  V</a:t>
            </a:r>
            <a:r>
              <a:rPr lang="en-US" altLang="en-US" i="1" baseline="-25000" dirty="0"/>
              <a:t>2</a:t>
            </a:r>
            <a:r>
              <a:rPr lang="en-US" altLang="en-US" i="1" dirty="0"/>
              <a:t>&gt; </a:t>
            </a:r>
            <a:r>
              <a:rPr lang="en-US" altLang="en-US" dirty="0"/>
              <a:t>writes the </a:t>
            </a:r>
            <a:r>
              <a:rPr lang="en-US" altLang="en-US" b="1" dirty="0"/>
              <a:t>new</a:t>
            </a:r>
            <a:r>
              <a:rPr lang="en-US" altLang="en-US" dirty="0"/>
              <a:t> value </a:t>
            </a:r>
            <a:r>
              <a:rPr lang="en-US" altLang="en-US" i="1" dirty="0"/>
              <a:t>V</a:t>
            </a:r>
            <a:r>
              <a:rPr lang="en-US" altLang="en-US" i="1" baseline="-25000" dirty="0"/>
              <a:t>2</a:t>
            </a:r>
            <a:r>
              <a:rPr lang="en-US" altLang="en-US" i="1" dirty="0"/>
              <a:t> </a:t>
            </a:r>
            <a:r>
              <a:rPr lang="en-US" altLang="en-US" dirty="0"/>
              <a:t>to</a:t>
            </a:r>
            <a:r>
              <a:rPr lang="en-US" altLang="en-US" i="1" dirty="0"/>
              <a:t> X</a:t>
            </a:r>
          </a:p>
          <a:p>
            <a:r>
              <a:rPr lang="en-US" altLang="en-US" b="1" dirty="0">
                <a:solidFill>
                  <a:srgbClr val="002060"/>
                </a:solidFill>
              </a:rPr>
              <a:t>Undo and Redo of Transactions</a:t>
            </a:r>
          </a:p>
          <a:p>
            <a:pPr lvl="1"/>
            <a:r>
              <a:rPr lang="en-US" altLang="en-US" b="1" dirty="0"/>
              <a:t>undo</a:t>
            </a:r>
            <a:r>
              <a:rPr lang="en-US" altLang="en-US" dirty="0"/>
              <a:t>(</a:t>
            </a:r>
            <a:r>
              <a:rPr lang="en-US" altLang="en-US" i="1" dirty="0" err="1"/>
              <a:t>T</a:t>
            </a:r>
            <a:r>
              <a:rPr lang="en-US" altLang="en-US" baseline="-25000" dirty="0" err="1"/>
              <a:t>i</a:t>
            </a:r>
            <a:r>
              <a:rPr lang="en-US" altLang="en-US" dirty="0"/>
              <a:t>) restores the value of all data items updated by </a:t>
            </a:r>
            <a:r>
              <a:rPr lang="en-US" altLang="en-US" i="1" dirty="0" err="1"/>
              <a:t>T</a:t>
            </a:r>
            <a:r>
              <a:rPr lang="en-US" altLang="en-US" i="1" baseline="-25000" dirty="0" err="1"/>
              <a:t>i</a:t>
            </a:r>
            <a:r>
              <a:rPr lang="en-US" altLang="en-US" dirty="0"/>
              <a:t> to their old values, going backwards from the last log record for </a:t>
            </a:r>
            <a:r>
              <a:rPr lang="en-US" altLang="en-US" i="1" dirty="0" err="1"/>
              <a:t>T</a:t>
            </a:r>
            <a:r>
              <a:rPr lang="en-US" altLang="en-US" i="1" baseline="-25000" dirty="0" err="1"/>
              <a:t>i</a:t>
            </a:r>
            <a:endParaRPr lang="en-US" altLang="en-US" i="1" dirty="0"/>
          </a:p>
          <a:p>
            <a:pPr lvl="2"/>
            <a:r>
              <a:rPr lang="en-US" altLang="en-US" dirty="0"/>
              <a:t>Each time a data item X is restored to its old value V a special  log record </a:t>
            </a:r>
            <a:r>
              <a:rPr lang="en-US" altLang="en-US" i="1" dirty="0"/>
              <a:t>&lt;</a:t>
            </a:r>
            <a:r>
              <a:rPr lang="en-US" altLang="en-US" i="1" dirty="0" err="1"/>
              <a:t>T</a:t>
            </a:r>
            <a:r>
              <a:rPr lang="en-US" altLang="en-US" i="1" baseline="-25000" dirty="0" err="1"/>
              <a:t>i</a:t>
            </a:r>
            <a:r>
              <a:rPr lang="en-US" altLang="en-US" i="1" dirty="0"/>
              <a:t> , X, V&gt; </a:t>
            </a:r>
            <a:r>
              <a:rPr lang="en-US" altLang="en-US" dirty="0"/>
              <a:t>is written out</a:t>
            </a:r>
          </a:p>
          <a:p>
            <a:pPr lvl="2"/>
            <a:r>
              <a:rPr lang="en-US" altLang="en-US" dirty="0"/>
              <a:t>When undo of a transaction is complete, a log record </a:t>
            </a:r>
            <a:br>
              <a:rPr lang="en-US" altLang="en-US" dirty="0"/>
            </a:br>
            <a:r>
              <a:rPr lang="en-US" altLang="en-US" i="1" dirty="0"/>
              <a:t>&lt;</a:t>
            </a:r>
            <a:r>
              <a:rPr lang="en-US" altLang="en-US" i="1" dirty="0" err="1"/>
              <a:t>T</a:t>
            </a:r>
            <a:r>
              <a:rPr lang="en-US" altLang="en-US" i="1" baseline="-25000" dirty="0" err="1"/>
              <a:t>i</a:t>
            </a:r>
            <a:r>
              <a:rPr lang="en-US" altLang="en-US" i="1" dirty="0"/>
              <a:t> </a:t>
            </a:r>
            <a:r>
              <a:rPr lang="en-US" altLang="en-US" b="1" dirty="0"/>
              <a:t>abort</a:t>
            </a:r>
            <a:r>
              <a:rPr lang="en-US" altLang="en-US" i="1" dirty="0"/>
              <a:t>&gt; </a:t>
            </a:r>
            <a:r>
              <a:rPr lang="en-US" altLang="en-US" dirty="0"/>
              <a:t>is written out.</a:t>
            </a:r>
          </a:p>
          <a:p>
            <a:pPr lvl="1"/>
            <a:r>
              <a:rPr lang="en-US" altLang="en-US" b="1" dirty="0"/>
              <a:t>redo</a:t>
            </a:r>
            <a:r>
              <a:rPr lang="en-US" altLang="en-US" dirty="0"/>
              <a:t>(</a:t>
            </a:r>
            <a:r>
              <a:rPr lang="en-US" altLang="en-US" i="1" dirty="0" err="1"/>
              <a:t>T</a:t>
            </a:r>
            <a:r>
              <a:rPr lang="en-US" altLang="en-US" baseline="-25000" dirty="0" err="1"/>
              <a:t>i</a:t>
            </a:r>
            <a:r>
              <a:rPr lang="en-US" altLang="en-US" dirty="0"/>
              <a:t>) sets the value of all data items updated by </a:t>
            </a:r>
            <a:r>
              <a:rPr lang="en-US" altLang="en-US" i="1" dirty="0" err="1"/>
              <a:t>T</a:t>
            </a:r>
            <a:r>
              <a:rPr lang="en-US" altLang="en-US" i="1" baseline="-25000" dirty="0" err="1"/>
              <a:t>i</a:t>
            </a:r>
            <a:r>
              <a:rPr lang="en-US" altLang="en-US" i="1" dirty="0"/>
              <a:t> </a:t>
            </a:r>
            <a:r>
              <a:rPr lang="en-US" altLang="en-US" dirty="0"/>
              <a:t>to the new values, going forward from the first log record for </a:t>
            </a:r>
            <a:r>
              <a:rPr lang="en-US" altLang="en-US" i="1" dirty="0" err="1"/>
              <a:t>T</a:t>
            </a:r>
            <a:r>
              <a:rPr lang="en-US" altLang="en-US" i="1" baseline="-25000" dirty="0" err="1"/>
              <a:t>i</a:t>
            </a:r>
            <a:endParaRPr lang="en-US" altLang="en-US" b="1" dirty="0">
              <a:solidFill>
                <a:schemeClr val="tx2"/>
              </a:solidFill>
            </a:endParaRPr>
          </a:p>
          <a:p>
            <a:pPr lvl="2"/>
            <a:r>
              <a:rPr lang="en-US" altLang="en-US" dirty="0"/>
              <a:t>No logging is done in this case</a:t>
            </a:r>
          </a:p>
          <a:p>
            <a:endParaRPr lang="en-US" altLang="en-US" i="1" dirty="0"/>
          </a:p>
          <a:p>
            <a:endParaRPr lang="en-US" altLang="en-US" i="1" baseline="-25000" dirty="0"/>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659609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sz="2800" dirty="0">
                <a:effectLst>
                  <a:outerShdw blurRad="38100" dist="38100" dir="2700000" algn="tl">
                    <a:srgbClr val="C0C0C0"/>
                  </a:outerShdw>
                </a:effectLst>
              </a:rPr>
              <a:t>Recovering from Failure</a:t>
            </a:r>
          </a:p>
        </p:txBody>
      </p:sp>
      <p:sp>
        <p:nvSpPr>
          <p:cNvPr id="104451" name="Rectangle 3"/>
          <p:cNvSpPr>
            <a:spLocks noGrp="1" noChangeArrowheads="1"/>
          </p:cNvSpPr>
          <p:nvPr>
            <p:ph type="body" idx="1"/>
          </p:nvPr>
        </p:nvSpPr>
        <p:spPr>
          <a:prstGeom prst="rect">
            <a:avLst/>
          </a:prstGeom>
        </p:spPr>
        <p:txBody>
          <a:bodyPr>
            <a:normAutofit fontScale="85000" lnSpcReduction="20000"/>
          </a:bodyPr>
          <a:lstStyle/>
          <a:p>
            <a:r>
              <a:rPr lang="en-US" altLang="en-US" dirty="0"/>
              <a:t>When recovering after failure:</a:t>
            </a:r>
          </a:p>
          <a:p>
            <a:pPr lvl="1"/>
            <a:r>
              <a:rPr lang="en-US" altLang="en-US" dirty="0"/>
              <a:t>Transaction</a:t>
            </a:r>
            <a:r>
              <a:rPr lang="en-US" altLang="en-US" i="1" dirty="0"/>
              <a:t> </a:t>
            </a:r>
            <a:r>
              <a:rPr lang="en-US" altLang="en-US" i="1" dirty="0" err="1"/>
              <a:t>T</a:t>
            </a:r>
            <a:r>
              <a:rPr lang="en-US" altLang="en-US" i="1" baseline="-25000" dirty="0" err="1"/>
              <a:t>i</a:t>
            </a:r>
            <a:r>
              <a:rPr lang="en-US" altLang="en-US" i="1" dirty="0"/>
              <a:t> </a:t>
            </a:r>
            <a:r>
              <a:rPr lang="en-US" altLang="en-US" dirty="0"/>
              <a:t>needs to be undone if the log </a:t>
            </a:r>
          </a:p>
          <a:p>
            <a:pPr lvl="2"/>
            <a:r>
              <a:rPr lang="en-US" altLang="en-US" dirty="0"/>
              <a:t>contains the record </a:t>
            </a:r>
            <a:r>
              <a:rPr lang="en-US" altLang="en-US" i="1" dirty="0"/>
              <a:t>&lt;</a:t>
            </a:r>
            <a:r>
              <a:rPr lang="en-US" altLang="en-US" i="1" dirty="0" err="1"/>
              <a:t>T</a:t>
            </a:r>
            <a:r>
              <a:rPr lang="en-US" altLang="en-US" i="1" baseline="-25000" dirty="0" err="1"/>
              <a:t>i</a:t>
            </a:r>
            <a:r>
              <a:rPr lang="en-US" altLang="en-US" dirty="0"/>
              <a:t> </a:t>
            </a:r>
            <a:r>
              <a:rPr lang="en-US" altLang="en-US" b="1" dirty="0"/>
              <a:t>start</a:t>
            </a:r>
            <a:r>
              <a:rPr lang="en-US" altLang="en-US" i="1" dirty="0"/>
              <a:t>&gt;</a:t>
            </a:r>
            <a:r>
              <a:rPr lang="en-US" altLang="en-US" dirty="0"/>
              <a:t>,</a:t>
            </a:r>
          </a:p>
          <a:p>
            <a:pPr lvl="2"/>
            <a:r>
              <a:rPr lang="en-US" altLang="en-US" dirty="0"/>
              <a:t>but does not contain either the record </a:t>
            </a:r>
            <a:r>
              <a:rPr lang="en-US" altLang="en-US" i="1" dirty="0"/>
              <a:t>&lt;</a:t>
            </a:r>
            <a:r>
              <a:rPr lang="en-US" altLang="en-US" i="1" dirty="0" err="1"/>
              <a:t>T</a:t>
            </a:r>
            <a:r>
              <a:rPr lang="en-US" altLang="en-US" i="1" baseline="-25000" dirty="0" err="1"/>
              <a:t>i</a:t>
            </a:r>
            <a:r>
              <a:rPr lang="en-US" altLang="en-US" i="1" dirty="0"/>
              <a:t> </a:t>
            </a:r>
            <a:r>
              <a:rPr lang="en-US" altLang="en-US" b="1" dirty="0"/>
              <a:t>commit</a:t>
            </a:r>
            <a:r>
              <a:rPr lang="en-US" altLang="en-US" i="1" dirty="0"/>
              <a:t>&gt; or &lt;</a:t>
            </a:r>
            <a:r>
              <a:rPr lang="en-US" altLang="en-US" i="1" dirty="0" err="1"/>
              <a:t>T</a:t>
            </a:r>
            <a:r>
              <a:rPr lang="en-US" altLang="en-US" i="1" baseline="-25000" dirty="0" err="1"/>
              <a:t>i</a:t>
            </a:r>
            <a:r>
              <a:rPr lang="en-US" altLang="en-US" i="1" dirty="0"/>
              <a:t> </a:t>
            </a:r>
            <a:r>
              <a:rPr lang="en-US" altLang="en-US" b="1" dirty="0"/>
              <a:t>abort</a:t>
            </a:r>
            <a:r>
              <a:rPr lang="en-US" altLang="en-US" i="1" dirty="0"/>
              <a:t>&gt;</a:t>
            </a:r>
            <a:r>
              <a:rPr lang="en-US" altLang="en-US" dirty="0"/>
              <a:t>.</a:t>
            </a:r>
          </a:p>
          <a:p>
            <a:pPr lvl="1"/>
            <a:r>
              <a:rPr lang="en-US" altLang="en-US" dirty="0"/>
              <a:t>Transaction </a:t>
            </a:r>
            <a:r>
              <a:rPr lang="en-US" altLang="en-US" i="1" dirty="0" err="1"/>
              <a:t>T</a:t>
            </a:r>
            <a:r>
              <a:rPr lang="en-US" altLang="en-US" i="1" baseline="-25000" dirty="0" err="1"/>
              <a:t>i</a:t>
            </a:r>
            <a:r>
              <a:rPr lang="en-US" altLang="en-US" i="1" dirty="0"/>
              <a:t> </a:t>
            </a:r>
            <a:r>
              <a:rPr lang="en-US" altLang="en-US" dirty="0"/>
              <a:t>needs to be redone if the log </a:t>
            </a:r>
          </a:p>
          <a:p>
            <a:pPr lvl="2"/>
            <a:r>
              <a:rPr lang="en-US" altLang="en-US" dirty="0"/>
              <a:t>contains the records </a:t>
            </a:r>
            <a:r>
              <a:rPr lang="en-US" altLang="en-US" i="1" dirty="0"/>
              <a:t>&lt;</a:t>
            </a:r>
            <a:r>
              <a:rPr lang="en-US" altLang="en-US" i="1" dirty="0" err="1"/>
              <a:t>T</a:t>
            </a:r>
            <a:r>
              <a:rPr lang="en-US" altLang="en-US" i="1" baseline="-25000" dirty="0" err="1"/>
              <a:t>i</a:t>
            </a:r>
            <a:r>
              <a:rPr lang="en-US" altLang="en-US" i="1" dirty="0"/>
              <a:t> </a:t>
            </a:r>
            <a:r>
              <a:rPr lang="en-US" altLang="en-US" b="1" dirty="0"/>
              <a:t>start</a:t>
            </a:r>
            <a:r>
              <a:rPr lang="en-US" altLang="en-US" i="1" dirty="0"/>
              <a:t>&gt;</a:t>
            </a:r>
            <a:r>
              <a:rPr lang="en-US" altLang="en-US" dirty="0"/>
              <a:t> </a:t>
            </a:r>
          </a:p>
          <a:p>
            <a:pPr lvl="2"/>
            <a:r>
              <a:rPr lang="en-US" altLang="en-US" dirty="0"/>
              <a:t>and contains the record </a:t>
            </a:r>
            <a:r>
              <a:rPr lang="en-US" altLang="en-US" i="1" dirty="0"/>
              <a:t>&lt;</a:t>
            </a:r>
            <a:r>
              <a:rPr lang="en-US" altLang="en-US" i="1" dirty="0" err="1"/>
              <a:t>T</a:t>
            </a:r>
            <a:r>
              <a:rPr lang="en-US" altLang="en-US" i="1" baseline="-25000" dirty="0" err="1"/>
              <a:t>i</a:t>
            </a:r>
            <a:r>
              <a:rPr lang="en-US" altLang="en-US" i="1" baseline="-25000" dirty="0"/>
              <a:t> </a:t>
            </a:r>
            <a:r>
              <a:rPr lang="en-US" altLang="en-US" b="1" dirty="0"/>
              <a:t>commit</a:t>
            </a:r>
            <a:r>
              <a:rPr lang="en-US" altLang="en-US" i="1" dirty="0"/>
              <a:t>&gt; or &lt;</a:t>
            </a:r>
            <a:r>
              <a:rPr lang="en-US" altLang="en-US" i="1" dirty="0" err="1"/>
              <a:t>T</a:t>
            </a:r>
            <a:r>
              <a:rPr lang="en-US" altLang="en-US" i="1" baseline="-25000" dirty="0" err="1"/>
              <a:t>i</a:t>
            </a:r>
            <a:r>
              <a:rPr lang="en-US" altLang="en-US" i="1" dirty="0"/>
              <a:t> </a:t>
            </a:r>
            <a:r>
              <a:rPr lang="en-US" altLang="en-US" b="1" dirty="0"/>
              <a:t>abort</a:t>
            </a:r>
            <a:r>
              <a:rPr lang="en-US" altLang="en-US" i="1" dirty="0"/>
              <a:t>&gt;</a:t>
            </a:r>
          </a:p>
          <a:p>
            <a:r>
              <a:rPr lang="en-US" altLang="en-US" dirty="0"/>
              <a:t>Note that If transaction </a:t>
            </a:r>
            <a:r>
              <a:rPr lang="en-US" altLang="en-US" i="1" dirty="0" err="1"/>
              <a:t>T</a:t>
            </a:r>
            <a:r>
              <a:rPr lang="en-US" altLang="en-US" i="1" baseline="-25000" dirty="0" err="1"/>
              <a:t>i</a:t>
            </a:r>
            <a:r>
              <a:rPr lang="en-US" altLang="en-US" dirty="0"/>
              <a:t> was undone earlier and the </a:t>
            </a:r>
            <a:r>
              <a:rPr lang="en-US" altLang="en-US" i="1" dirty="0"/>
              <a:t>&lt;</a:t>
            </a:r>
            <a:r>
              <a:rPr lang="en-US" altLang="en-US" i="1" dirty="0" err="1"/>
              <a:t>T</a:t>
            </a:r>
            <a:r>
              <a:rPr lang="en-US" altLang="en-US" i="1" baseline="-25000" dirty="0" err="1"/>
              <a:t>i</a:t>
            </a:r>
            <a:r>
              <a:rPr lang="en-US" altLang="en-US" i="1" dirty="0"/>
              <a:t> </a:t>
            </a:r>
            <a:r>
              <a:rPr lang="en-US" altLang="en-US" b="1" dirty="0"/>
              <a:t>abort</a:t>
            </a:r>
            <a:r>
              <a:rPr lang="en-US" altLang="en-US" i="1" dirty="0"/>
              <a:t>&gt; </a:t>
            </a:r>
            <a:r>
              <a:rPr lang="en-US" altLang="en-US" dirty="0"/>
              <a:t>record written to the log, and then a failure occurs, on recovery from failure </a:t>
            </a:r>
            <a:r>
              <a:rPr lang="en-US" altLang="en-US" i="1" dirty="0" err="1"/>
              <a:t>T</a:t>
            </a:r>
            <a:r>
              <a:rPr lang="en-US" altLang="en-US" i="1" baseline="-25000" dirty="0" err="1"/>
              <a:t>i</a:t>
            </a:r>
            <a:r>
              <a:rPr lang="en-US" altLang="en-US" i="1" baseline="-25000" dirty="0"/>
              <a:t> </a:t>
            </a:r>
            <a:r>
              <a:rPr lang="en-US" altLang="en-US" dirty="0"/>
              <a:t> is redone</a:t>
            </a:r>
          </a:p>
          <a:p>
            <a:pPr lvl="1"/>
            <a:r>
              <a:rPr lang="en-US" altLang="en-US" b="1" dirty="0"/>
              <a:t>such a redo redoes all the original actions</a:t>
            </a:r>
            <a:r>
              <a:rPr lang="en-US" altLang="en-US" dirty="0"/>
              <a:t> </a:t>
            </a:r>
            <a:r>
              <a:rPr lang="en-US" altLang="en-US" b="1" i="1" dirty="0"/>
              <a:t>including the steps that restored old values</a:t>
            </a:r>
          </a:p>
          <a:p>
            <a:pPr lvl="2"/>
            <a:r>
              <a:rPr lang="en-US" altLang="en-US" dirty="0"/>
              <a:t>Known as </a:t>
            </a:r>
            <a:r>
              <a:rPr lang="en-US" altLang="en-US" b="1" dirty="0">
                <a:solidFill>
                  <a:srgbClr val="002060"/>
                </a:solidFill>
              </a:rPr>
              <a:t>repeating history</a:t>
            </a:r>
          </a:p>
          <a:p>
            <a:pPr lvl="2"/>
            <a:r>
              <a:rPr lang="en-US" altLang="en-US" dirty="0"/>
              <a:t>Seems wasteful, but simplifies recovery greatly</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4020649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sz="2800" dirty="0">
                <a:effectLst>
                  <a:outerShdw blurRad="38100" dist="38100" dir="2700000" algn="tl">
                    <a:srgbClr val="C0C0C0"/>
                  </a:outerShdw>
                </a:effectLst>
              </a:rPr>
              <a:t>Recovering from Failure</a:t>
            </a:r>
          </a:p>
        </p:txBody>
      </p:sp>
      <p:sp>
        <p:nvSpPr>
          <p:cNvPr id="104451" name="Rectangle 3"/>
          <p:cNvSpPr>
            <a:spLocks noGrp="1" noChangeArrowheads="1"/>
          </p:cNvSpPr>
          <p:nvPr>
            <p:ph type="body" idx="1"/>
          </p:nvPr>
        </p:nvSpPr>
        <p:spPr>
          <a:prstGeom prst="rect">
            <a:avLst/>
          </a:prstGeom>
        </p:spPr>
        <p:txBody>
          <a:bodyPr/>
          <a:lstStyle/>
          <a:p>
            <a:r>
              <a:rPr lang="en-US" altLang="en-US" i="1" dirty="0" smtClean="0"/>
              <a:t>T</a:t>
            </a:r>
            <a:r>
              <a:rPr lang="en-US" altLang="en-US" baseline="-25000" dirty="0" smtClean="0"/>
              <a:t>1</a:t>
            </a:r>
            <a:r>
              <a:rPr lang="en-US" altLang="en-US" dirty="0" smtClean="0"/>
              <a:t> </a:t>
            </a:r>
            <a:r>
              <a:rPr lang="en-US" altLang="en-US" dirty="0"/>
              <a:t>can be ignored (updates already output to disk due to checkpoint)</a:t>
            </a:r>
          </a:p>
          <a:p>
            <a:r>
              <a:rPr lang="en-US" altLang="en-US" i="1" dirty="0"/>
              <a:t>T</a:t>
            </a:r>
            <a:r>
              <a:rPr lang="en-US" altLang="en-US" baseline="-25000" dirty="0"/>
              <a:t>2</a:t>
            </a:r>
            <a:r>
              <a:rPr lang="en-US" altLang="en-US" dirty="0"/>
              <a:t> and </a:t>
            </a:r>
            <a:r>
              <a:rPr lang="en-US" altLang="en-US" i="1" dirty="0"/>
              <a:t>T</a:t>
            </a:r>
            <a:r>
              <a:rPr lang="en-US" altLang="en-US" baseline="-25000" dirty="0"/>
              <a:t>3</a:t>
            </a:r>
            <a:r>
              <a:rPr lang="en-US" altLang="en-US" dirty="0"/>
              <a:t> redone.</a:t>
            </a:r>
          </a:p>
          <a:p>
            <a:r>
              <a:rPr lang="en-US" altLang="en-US" i="1" dirty="0"/>
              <a:t>T</a:t>
            </a:r>
            <a:r>
              <a:rPr lang="en-US" altLang="en-US" baseline="-25000" dirty="0"/>
              <a:t>4</a:t>
            </a:r>
            <a:r>
              <a:rPr lang="en-US" altLang="en-US" dirty="0"/>
              <a:t> undone</a:t>
            </a:r>
          </a:p>
          <a:p>
            <a:endParaRPr lang="en-US" altLang="en-US" dirty="0"/>
          </a:p>
        </p:txBody>
      </p:sp>
      <p:sp>
        <p:nvSpPr>
          <p:cNvPr id="2" name="Text Placeholder 1"/>
          <p:cNvSpPr>
            <a:spLocks noGrp="1"/>
          </p:cNvSpPr>
          <p:nvPr>
            <p:ph type="body" idx="2"/>
          </p:nvPr>
        </p:nvSpPr>
        <p:spPr/>
        <p:txBody>
          <a:bodyPr>
            <a:normAutofit fontScale="77500" lnSpcReduction="20000"/>
          </a:bodyPr>
          <a:lstStyle/>
          <a:p>
            <a:endParaRPr lang="en-US"/>
          </a:p>
        </p:txBody>
      </p:sp>
      <p:pic>
        <p:nvPicPr>
          <p:cNvPr id="3" name="Picture 2"/>
          <p:cNvPicPr>
            <a:picLocks noChangeAspect="1"/>
          </p:cNvPicPr>
          <p:nvPr/>
        </p:nvPicPr>
        <p:blipFill>
          <a:blip r:embed="rId3"/>
          <a:stretch>
            <a:fillRect/>
          </a:stretch>
        </p:blipFill>
        <p:spPr>
          <a:xfrm>
            <a:off x="3462528" y="1249986"/>
            <a:ext cx="5015865" cy="2499816"/>
          </a:xfrm>
          <a:prstGeom prst="rect">
            <a:avLst/>
          </a:prstGeom>
        </p:spPr>
      </p:pic>
    </p:spTree>
    <p:extLst>
      <p:ext uri="{BB962C8B-B14F-4D97-AF65-F5344CB8AC3E}">
        <p14:creationId xmlns:p14="http://schemas.microsoft.com/office/powerpoint/2010/main" val="252187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Stable-Storage Implementation</a:t>
            </a:r>
          </a:p>
        </p:txBody>
      </p:sp>
      <p:sp>
        <p:nvSpPr>
          <p:cNvPr id="9219" name="Rectangle 3"/>
          <p:cNvSpPr>
            <a:spLocks noGrp="1" noChangeArrowheads="1"/>
          </p:cNvSpPr>
          <p:nvPr>
            <p:ph type="body" idx="1"/>
          </p:nvPr>
        </p:nvSpPr>
        <p:spPr>
          <a:prstGeom prst="rect">
            <a:avLst/>
          </a:prstGeom>
        </p:spPr>
        <p:txBody>
          <a:bodyPr>
            <a:normAutofit fontScale="85000" lnSpcReduction="20000"/>
          </a:bodyPr>
          <a:lstStyle/>
          <a:p>
            <a:pPr>
              <a:lnSpc>
                <a:spcPct val="90000"/>
              </a:lnSpc>
            </a:pPr>
            <a:r>
              <a:rPr lang="en-US" altLang="en-US" dirty="0"/>
              <a:t>Maintain multiple copies of each block on separate disks</a:t>
            </a:r>
          </a:p>
          <a:p>
            <a:pPr marL="762000" lvl="1" indent="-304800"/>
            <a:r>
              <a:rPr lang="en-US" altLang="en-US" dirty="0"/>
              <a:t>copies can be at remote sites to protect against disasters such as fire or flooding.</a:t>
            </a:r>
          </a:p>
          <a:p>
            <a:pPr>
              <a:lnSpc>
                <a:spcPct val="90000"/>
              </a:lnSpc>
            </a:pPr>
            <a:r>
              <a:rPr lang="en-US" altLang="en-US" dirty="0"/>
              <a:t>Failure during data transfer can still result in inconsistent copies: Block transfer can result in</a:t>
            </a:r>
          </a:p>
          <a:p>
            <a:pPr marL="762000" lvl="1" indent="-304800"/>
            <a:r>
              <a:rPr lang="en-US" altLang="en-US" dirty="0"/>
              <a:t>Successful completion</a:t>
            </a:r>
          </a:p>
          <a:p>
            <a:pPr marL="762000" lvl="1" indent="-304800"/>
            <a:r>
              <a:rPr lang="en-US" altLang="en-US" dirty="0"/>
              <a:t>Partial failure: destination block has incorrect information</a:t>
            </a:r>
          </a:p>
          <a:p>
            <a:pPr marL="762000" lvl="1" indent="-304800"/>
            <a:r>
              <a:rPr lang="en-US" altLang="en-US" dirty="0"/>
              <a:t>Total failure: destination block was never updated</a:t>
            </a:r>
          </a:p>
          <a:p>
            <a:pPr>
              <a:lnSpc>
                <a:spcPct val="90000"/>
              </a:lnSpc>
            </a:pPr>
            <a:r>
              <a:rPr lang="en-US" altLang="en-US" dirty="0"/>
              <a:t>Protecting storage media from failure during data transfer (one solution):</a:t>
            </a:r>
          </a:p>
          <a:p>
            <a:pPr marL="762000" lvl="1" indent="-304800"/>
            <a:r>
              <a:rPr lang="en-US" altLang="en-US" dirty="0"/>
              <a:t>Execute output operation as follows (assuming two copies of each block):</a:t>
            </a:r>
          </a:p>
          <a:p>
            <a:pPr marL="1162050" lvl="2" indent="-304800">
              <a:buFont typeface="Monotype Sorts" charset="2"/>
              <a:buAutoNum type="arabicPeriod"/>
            </a:pPr>
            <a:r>
              <a:rPr lang="en-US" altLang="en-US" dirty="0"/>
              <a:t>Write the information onto the first physical block.</a:t>
            </a:r>
          </a:p>
          <a:p>
            <a:pPr marL="1162050" lvl="2" indent="-304800">
              <a:buFont typeface="Monotype Sorts" charset="2"/>
              <a:buAutoNum type="arabicPeriod"/>
            </a:pPr>
            <a:r>
              <a:rPr lang="en-US" altLang="en-US" dirty="0"/>
              <a:t>When the first write successfully completes, write the same information onto the second physical block.</a:t>
            </a:r>
          </a:p>
          <a:p>
            <a:pPr marL="1162050" lvl="2" indent="-304800">
              <a:buFont typeface="Monotype Sorts" charset="2"/>
              <a:buAutoNum type="arabicPeriod"/>
            </a:pPr>
            <a:r>
              <a:rPr lang="en-US" altLang="en-US" dirty="0"/>
              <a:t>The output is completed only after the second write successfully completes.</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3751735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sz="2800" dirty="0"/>
              <a:t>Protecting storage media from failure </a:t>
            </a:r>
            <a:r>
              <a:rPr lang="en-US" sz="2800" dirty="0">
                <a:effectLst>
                  <a:outerShdw blurRad="38100" dist="38100" dir="2700000" algn="tl">
                    <a:srgbClr val="C0C0C0"/>
                  </a:outerShdw>
                </a:effectLst>
              </a:rPr>
              <a:t>(Cont.)</a:t>
            </a:r>
          </a:p>
        </p:txBody>
      </p:sp>
      <p:sp>
        <p:nvSpPr>
          <p:cNvPr id="10243" name="Rectangle 3"/>
          <p:cNvSpPr>
            <a:spLocks noGrp="1" noChangeArrowheads="1"/>
          </p:cNvSpPr>
          <p:nvPr>
            <p:ph type="body" idx="1"/>
          </p:nvPr>
        </p:nvSpPr>
        <p:spPr>
          <a:prstGeom prst="rect">
            <a:avLst/>
          </a:prstGeom>
        </p:spPr>
        <p:txBody>
          <a:bodyPr>
            <a:normAutofit fontScale="92500" lnSpcReduction="10000"/>
          </a:bodyPr>
          <a:lstStyle/>
          <a:p>
            <a:pPr marL="381000" indent="-381000"/>
            <a:r>
              <a:rPr lang="en-US" altLang="en-US" dirty="0"/>
              <a:t>Copies of a block may differ due to failure during output operation. </a:t>
            </a:r>
          </a:p>
          <a:p>
            <a:pPr marL="381000" indent="-381000"/>
            <a:r>
              <a:rPr lang="en-US" altLang="en-US" dirty="0"/>
              <a:t>To recover from failure:</a:t>
            </a:r>
          </a:p>
          <a:p>
            <a:pPr marL="457200" lvl="1" indent="0">
              <a:buNone/>
            </a:pPr>
            <a:r>
              <a:rPr lang="en-US" altLang="en-US" dirty="0">
                <a:solidFill>
                  <a:srgbClr val="FF9900"/>
                </a:solidFill>
              </a:rPr>
              <a:t>1.    </a:t>
            </a:r>
            <a:r>
              <a:rPr lang="en-US" altLang="en-US" dirty="0"/>
              <a:t>First find inconsistent blocks:</a:t>
            </a:r>
          </a:p>
          <a:p>
            <a:pPr marL="1200150" lvl="2" indent="-342900">
              <a:buFont typeface="Monotype Sorts" charset="2"/>
              <a:buAutoNum type="arabicPeriod"/>
            </a:pPr>
            <a:r>
              <a:rPr lang="en-US" altLang="en-US" i="1" dirty="0"/>
              <a:t>Expensive solution</a:t>
            </a:r>
            <a:r>
              <a:rPr lang="en-US" altLang="en-US" dirty="0"/>
              <a:t>: Compare the two copies of every disk block.</a:t>
            </a:r>
          </a:p>
          <a:p>
            <a:pPr marL="1200150" lvl="2" indent="-342900">
              <a:buFont typeface="Monotype Sorts" charset="2"/>
              <a:buAutoNum type="arabicPeriod"/>
            </a:pPr>
            <a:r>
              <a:rPr lang="en-US" altLang="en-US" i="1" dirty="0"/>
              <a:t>Better solution</a:t>
            </a:r>
            <a:r>
              <a:rPr lang="en-US" altLang="en-US" dirty="0"/>
              <a:t>: </a:t>
            </a:r>
          </a:p>
          <a:p>
            <a:pPr lvl="3">
              <a:buSzPct val="80000"/>
            </a:pPr>
            <a:r>
              <a:rPr lang="en-US" altLang="en-US" dirty="0"/>
              <a:t>Record in-progress disk writes on non-volatile storage (Flash, Non-volatile RAM or special area of disk). </a:t>
            </a:r>
          </a:p>
          <a:p>
            <a:pPr lvl="3">
              <a:buSzPct val="80000"/>
            </a:pPr>
            <a:r>
              <a:rPr lang="en-US" altLang="en-US" dirty="0"/>
              <a:t> Use this information during recovery  to find blocks that may be inconsistent, and only compare copies of these. </a:t>
            </a:r>
          </a:p>
          <a:p>
            <a:pPr lvl="3">
              <a:buSzPct val="80000"/>
            </a:pPr>
            <a:r>
              <a:rPr lang="en-US" altLang="en-US" dirty="0"/>
              <a:t>Used in hardware RAID systems</a:t>
            </a:r>
          </a:p>
          <a:p>
            <a:pPr lvl="3">
              <a:buSzPct val="80000"/>
            </a:pPr>
            <a:endParaRPr lang="en-US" altLang="en-US" sz="400" dirty="0"/>
          </a:p>
          <a:p>
            <a:pPr marL="457200" lvl="1" indent="0">
              <a:spcBef>
                <a:spcPts val="0"/>
              </a:spcBef>
              <a:buNone/>
            </a:pPr>
            <a:r>
              <a:rPr lang="en-US" altLang="en-US" dirty="0">
                <a:solidFill>
                  <a:srgbClr val="FF9900"/>
                </a:solidFill>
              </a:rPr>
              <a:t>2.   </a:t>
            </a:r>
            <a:r>
              <a:rPr lang="en-US" altLang="en-US" dirty="0"/>
              <a:t>If either copy of an inconsistent block is detected to have an error </a:t>
            </a:r>
          </a:p>
          <a:p>
            <a:pPr marL="457200" lvl="1" indent="0">
              <a:spcBef>
                <a:spcPts val="0"/>
              </a:spcBef>
              <a:buNone/>
            </a:pPr>
            <a:r>
              <a:rPr lang="en-US" altLang="en-US" dirty="0"/>
              <a:t>      (bad checksum), overwrite it by the other copy.  If both have no error, </a:t>
            </a:r>
          </a:p>
          <a:p>
            <a:pPr marL="457200" lvl="1" indent="0">
              <a:spcBef>
                <a:spcPts val="0"/>
              </a:spcBef>
              <a:buNone/>
            </a:pPr>
            <a:r>
              <a:rPr lang="en-US" altLang="en-US" dirty="0"/>
              <a:t>      but are different, overwrite the second block by the first block.   </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404104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Data Access</a:t>
            </a:r>
          </a:p>
        </p:txBody>
      </p:sp>
      <p:sp>
        <p:nvSpPr>
          <p:cNvPr id="11267" name="Rectangle 3"/>
          <p:cNvSpPr>
            <a:spLocks noGrp="1" noChangeArrowheads="1"/>
          </p:cNvSpPr>
          <p:nvPr>
            <p:ph type="body" idx="1"/>
          </p:nvPr>
        </p:nvSpPr>
        <p:spPr>
          <a:prstGeom prst="rect">
            <a:avLst/>
          </a:prstGeom>
        </p:spPr>
        <p:txBody>
          <a:bodyPr/>
          <a:lstStyle/>
          <a:p>
            <a:r>
              <a:rPr lang="en-US" altLang="en-US" b="1" dirty="0">
                <a:solidFill>
                  <a:srgbClr val="002060"/>
                </a:solidFill>
              </a:rPr>
              <a:t>Physical blocks</a:t>
            </a:r>
            <a:r>
              <a:rPr lang="en-US" altLang="en-US" dirty="0">
                <a:solidFill>
                  <a:srgbClr val="002060"/>
                </a:solidFill>
              </a:rPr>
              <a:t> </a:t>
            </a:r>
            <a:r>
              <a:rPr lang="en-US" altLang="en-US" dirty="0"/>
              <a:t>are those blocks residing on the disk. </a:t>
            </a:r>
          </a:p>
          <a:p>
            <a:r>
              <a:rPr lang="en-US" altLang="en-US" b="1" dirty="0">
                <a:solidFill>
                  <a:srgbClr val="002060"/>
                </a:solidFill>
              </a:rPr>
              <a:t>Buffer blocks</a:t>
            </a:r>
            <a:r>
              <a:rPr lang="en-US" altLang="en-US" dirty="0">
                <a:solidFill>
                  <a:srgbClr val="002060"/>
                </a:solidFill>
              </a:rPr>
              <a:t> </a:t>
            </a:r>
            <a:r>
              <a:rPr lang="en-US" altLang="en-US" dirty="0"/>
              <a:t>are the blocks residing temporarily in main memory.</a:t>
            </a:r>
          </a:p>
          <a:p>
            <a:r>
              <a:rPr lang="en-US" altLang="en-US" dirty="0"/>
              <a:t>Block movements between  disk and main memory are initiated through the following two operations:</a:t>
            </a:r>
          </a:p>
          <a:p>
            <a:pPr lvl="1"/>
            <a:r>
              <a:rPr lang="en-US" altLang="en-US" b="1" dirty="0">
                <a:solidFill>
                  <a:srgbClr val="002060"/>
                </a:solidFill>
              </a:rPr>
              <a:t>input</a:t>
            </a:r>
            <a:r>
              <a:rPr lang="en-US" altLang="en-US" b="1" dirty="0">
                <a:solidFill>
                  <a:srgbClr val="000099"/>
                </a:solidFill>
              </a:rPr>
              <a:t> </a:t>
            </a:r>
            <a:r>
              <a:rPr lang="en-US" altLang="en-US" dirty="0"/>
              <a:t>(</a:t>
            </a:r>
            <a:r>
              <a:rPr lang="en-US" altLang="en-US" i="1" dirty="0"/>
              <a:t>B</a:t>
            </a:r>
            <a:r>
              <a:rPr lang="en-US" altLang="en-US" dirty="0"/>
              <a:t>) transfers the physical block </a:t>
            </a:r>
            <a:r>
              <a:rPr lang="en-US" altLang="en-US" i="1" dirty="0"/>
              <a:t>B  </a:t>
            </a:r>
            <a:r>
              <a:rPr lang="en-US" altLang="en-US" dirty="0"/>
              <a:t>to main memory.</a:t>
            </a:r>
          </a:p>
          <a:p>
            <a:pPr lvl="1"/>
            <a:r>
              <a:rPr lang="en-US" altLang="en-US" b="1" dirty="0">
                <a:solidFill>
                  <a:srgbClr val="002060"/>
                </a:solidFill>
              </a:rPr>
              <a:t>output </a:t>
            </a:r>
            <a:r>
              <a:rPr lang="en-US" altLang="en-US" dirty="0"/>
              <a:t>(</a:t>
            </a:r>
            <a:r>
              <a:rPr lang="en-US" altLang="en-US" i="1" dirty="0"/>
              <a:t>B</a:t>
            </a:r>
            <a:r>
              <a:rPr lang="en-US" altLang="en-US" dirty="0"/>
              <a:t>) transfers the buffer block </a:t>
            </a:r>
            <a:r>
              <a:rPr lang="en-US" altLang="en-US" i="1" dirty="0"/>
              <a:t>B </a:t>
            </a:r>
            <a:r>
              <a:rPr lang="en-US" altLang="en-US" dirty="0"/>
              <a:t>to the disk, and replaces the appropriate physical block there.</a:t>
            </a:r>
          </a:p>
          <a:p>
            <a:r>
              <a:rPr lang="en-US" altLang="en-US" dirty="0"/>
              <a:t>We assume, for simplicity, that each data item fits in, and is stored inside, a single block.</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866890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Data Access (Cont.)</a:t>
            </a:r>
          </a:p>
        </p:txBody>
      </p:sp>
      <p:sp>
        <p:nvSpPr>
          <p:cNvPr id="12291" name="Rectangle 3"/>
          <p:cNvSpPr>
            <a:spLocks noGrp="1" noChangeArrowheads="1"/>
          </p:cNvSpPr>
          <p:nvPr>
            <p:ph type="body" idx="1"/>
          </p:nvPr>
        </p:nvSpPr>
        <p:spPr>
          <a:prstGeom prst="rect">
            <a:avLst/>
          </a:prstGeom>
        </p:spPr>
        <p:txBody>
          <a:bodyPr>
            <a:normAutofit fontScale="92500" lnSpcReduction="20000"/>
          </a:bodyPr>
          <a:lstStyle/>
          <a:p>
            <a:r>
              <a:rPr lang="en-US" altLang="en-US" dirty="0"/>
              <a:t>Each transaction </a:t>
            </a:r>
            <a:r>
              <a:rPr lang="en-US" altLang="en-US" i="1" dirty="0" err="1"/>
              <a:t>T</a:t>
            </a:r>
            <a:r>
              <a:rPr lang="en-US" altLang="en-US" i="1" baseline="-25000" dirty="0" err="1"/>
              <a:t>i</a:t>
            </a:r>
            <a:r>
              <a:rPr lang="en-US" altLang="en-US" i="1" dirty="0"/>
              <a:t> </a:t>
            </a:r>
            <a:r>
              <a:rPr lang="en-US" altLang="en-US" dirty="0"/>
              <a:t>has its private work-area in which local copies of all data items accessed and updated by it are kept.</a:t>
            </a:r>
          </a:p>
          <a:p>
            <a:pPr lvl="1"/>
            <a:r>
              <a:rPr lang="en-US" altLang="en-US" dirty="0"/>
              <a:t> </a:t>
            </a:r>
            <a:r>
              <a:rPr lang="en-US" altLang="en-US" i="1" dirty="0" err="1"/>
              <a:t>T</a:t>
            </a:r>
            <a:r>
              <a:rPr lang="en-US" altLang="en-US" i="1" baseline="-25000" dirty="0" err="1"/>
              <a:t>i</a:t>
            </a:r>
            <a:r>
              <a:rPr lang="en-US" altLang="en-US" i="1" baseline="-25000" dirty="0"/>
              <a:t> </a:t>
            </a:r>
            <a:r>
              <a:rPr lang="en-US" altLang="en-US" dirty="0"/>
              <a:t>'s local copy of a data item </a:t>
            </a:r>
            <a:r>
              <a:rPr lang="en-US" altLang="en-US" i="1" dirty="0"/>
              <a:t>X</a:t>
            </a:r>
            <a:r>
              <a:rPr lang="en-US" altLang="en-US" dirty="0"/>
              <a:t> is called </a:t>
            </a:r>
            <a:r>
              <a:rPr lang="en-US" altLang="en-US" i="1" dirty="0"/>
              <a:t>x</a:t>
            </a:r>
            <a:r>
              <a:rPr lang="en-US" altLang="en-US" i="1" baseline="-25000" dirty="0"/>
              <a:t>i</a:t>
            </a:r>
            <a:r>
              <a:rPr lang="en-US" altLang="en-US" i="1" dirty="0"/>
              <a:t>.</a:t>
            </a:r>
            <a:endParaRPr lang="en-US" altLang="en-US" dirty="0"/>
          </a:p>
          <a:p>
            <a:r>
              <a:rPr lang="en-US" altLang="en-US" dirty="0"/>
              <a:t>Transferring data items between system buffer blocks and its private work-area done by:</a:t>
            </a:r>
          </a:p>
          <a:p>
            <a:pPr lvl="1"/>
            <a:r>
              <a:rPr lang="en-US" altLang="en-US" b="1" dirty="0">
                <a:solidFill>
                  <a:srgbClr val="002060"/>
                </a:solidFill>
              </a:rPr>
              <a:t>read</a:t>
            </a:r>
            <a:r>
              <a:rPr lang="en-US" altLang="en-US" dirty="0"/>
              <a:t>(</a:t>
            </a:r>
            <a:r>
              <a:rPr lang="en-US" altLang="en-US" i="1" dirty="0"/>
              <a:t>X</a:t>
            </a:r>
            <a:r>
              <a:rPr lang="en-US" altLang="en-US" dirty="0"/>
              <a:t>) assigns the value of data item </a:t>
            </a:r>
            <a:r>
              <a:rPr lang="en-US" altLang="en-US" i="1" dirty="0"/>
              <a:t>X</a:t>
            </a:r>
            <a:r>
              <a:rPr lang="en-US" altLang="en-US" dirty="0"/>
              <a:t> to the local variable </a:t>
            </a:r>
            <a:r>
              <a:rPr lang="en-US" altLang="en-US" i="1" dirty="0"/>
              <a:t>x</a:t>
            </a:r>
            <a:r>
              <a:rPr lang="en-US" altLang="en-US" i="1" baseline="-25000" dirty="0"/>
              <a:t>i</a:t>
            </a:r>
            <a:r>
              <a:rPr lang="en-US" altLang="en-US" dirty="0"/>
              <a:t>.</a:t>
            </a:r>
          </a:p>
          <a:p>
            <a:pPr lvl="1"/>
            <a:r>
              <a:rPr lang="en-US" altLang="en-US" b="1" dirty="0">
                <a:solidFill>
                  <a:srgbClr val="002060"/>
                </a:solidFill>
              </a:rPr>
              <a:t>write</a:t>
            </a:r>
            <a:r>
              <a:rPr lang="en-US" altLang="en-US" dirty="0"/>
              <a:t>(</a:t>
            </a:r>
            <a:r>
              <a:rPr lang="en-US" altLang="en-US" i="1" dirty="0"/>
              <a:t>X</a:t>
            </a:r>
            <a:r>
              <a:rPr lang="en-US" altLang="en-US" dirty="0"/>
              <a:t>) assigns the value of local variable </a:t>
            </a:r>
            <a:r>
              <a:rPr lang="en-US" altLang="en-US" i="1" dirty="0"/>
              <a:t>x</a:t>
            </a:r>
            <a:r>
              <a:rPr lang="en-US" altLang="en-US" i="1" baseline="-25000" dirty="0"/>
              <a:t>i</a:t>
            </a:r>
            <a:r>
              <a:rPr lang="en-US" altLang="en-US" i="1" dirty="0"/>
              <a:t> </a:t>
            </a:r>
            <a:r>
              <a:rPr lang="en-US" altLang="en-US" dirty="0"/>
              <a:t>to data item {</a:t>
            </a:r>
            <a:r>
              <a:rPr lang="en-US" altLang="en-US" i="1" dirty="0"/>
              <a:t>X</a:t>
            </a:r>
            <a:r>
              <a:rPr lang="en-US" altLang="en-US" dirty="0"/>
              <a:t>} in the buffer block.</a:t>
            </a:r>
          </a:p>
          <a:p>
            <a:pPr lvl="1"/>
            <a:r>
              <a:rPr lang="en-US" altLang="en-US" dirty="0"/>
              <a:t>Note:</a:t>
            </a:r>
            <a:r>
              <a:rPr lang="en-US" altLang="en-US" b="1" dirty="0"/>
              <a:t> output</a:t>
            </a:r>
            <a:r>
              <a:rPr lang="en-US" altLang="en-US" dirty="0"/>
              <a:t>(</a:t>
            </a:r>
            <a:r>
              <a:rPr lang="en-US" altLang="en-US" i="1" dirty="0"/>
              <a:t>B</a:t>
            </a:r>
            <a:r>
              <a:rPr lang="en-US" altLang="en-US" i="1" baseline="-25000" dirty="0"/>
              <a:t>X</a:t>
            </a:r>
            <a:r>
              <a:rPr lang="en-US" altLang="en-US" dirty="0"/>
              <a:t>) need not immediately follow </a:t>
            </a:r>
            <a:r>
              <a:rPr lang="en-US" altLang="en-US" b="1" dirty="0"/>
              <a:t>write</a:t>
            </a:r>
            <a:r>
              <a:rPr lang="en-US" altLang="en-US" dirty="0"/>
              <a:t>(</a:t>
            </a:r>
            <a:r>
              <a:rPr lang="en-US" altLang="en-US" i="1" dirty="0"/>
              <a:t>X</a:t>
            </a:r>
            <a:r>
              <a:rPr lang="en-US" altLang="en-US" dirty="0"/>
              <a:t>). System can perform the </a:t>
            </a:r>
            <a:r>
              <a:rPr lang="en-US" altLang="en-US" b="1" dirty="0"/>
              <a:t>output</a:t>
            </a:r>
            <a:r>
              <a:rPr lang="en-US" altLang="en-US" dirty="0"/>
              <a:t> operation when it deems fit.</a:t>
            </a:r>
          </a:p>
          <a:p>
            <a:r>
              <a:rPr lang="en-US" altLang="en-US" dirty="0"/>
              <a:t>Transactions </a:t>
            </a:r>
          </a:p>
          <a:p>
            <a:pPr lvl="1"/>
            <a:r>
              <a:rPr lang="en-US" altLang="en-US" dirty="0"/>
              <a:t>Must perform </a:t>
            </a:r>
            <a:r>
              <a:rPr lang="en-US" altLang="en-US" b="1" dirty="0"/>
              <a:t>read</a:t>
            </a:r>
            <a:r>
              <a:rPr lang="en-US" altLang="en-US" dirty="0"/>
              <a:t>(</a:t>
            </a:r>
            <a:r>
              <a:rPr lang="en-US" altLang="en-US" i="1" dirty="0"/>
              <a:t>X</a:t>
            </a:r>
            <a:r>
              <a:rPr lang="en-US" altLang="en-US" dirty="0"/>
              <a:t>) before accessing </a:t>
            </a:r>
            <a:r>
              <a:rPr lang="en-US" altLang="en-US" i="1" dirty="0"/>
              <a:t>X</a:t>
            </a:r>
            <a:r>
              <a:rPr lang="en-US" altLang="en-US" dirty="0"/>
              <a:t> for the first time (subsequent reads can be from local copy) </a:t>
            </a:r>
          </a:p>
          <a:p>
            <a:pPr lvl="1"/>
            <a:r>
              <a:rPr lang="en-US" altLang="en-US" b="1" dirty="0"/>
              <a:t>write</a:t>
            </a:r>
            <a:r>
              <a:rPr lang="en-US" altLang="en-US" dirty="0"/>
              <a:t>(</a:t>
            </a:r>
            <a:r>
              <a:rPr lang="en-US" altLang="en-US" i="1" dirty="0"/>
              <a:t>X</a:t>
            </a:r>
            <a:r>
              <a:rPr lang="en-US" altLang="en-US" dirty="0"/>
              <a:t>) can be executed at any time before the transaction commits</a:t>
            </a:r>
          </a:p>
        </p:txBody>
      </p:sp>
      <p:sp>
        <p:nvSpPr>
          <p:cNvPr id="2" name="Text Placeholder 1"/>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74814349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5E7270EECA3B4590EA796146CEF107" ma:contentTypeVersion="12" ma:contentTypeDescription="Create a new document." ma:contentTypeScope="" ma:versionID="80eea8ece563ec623a8bd6e198a2c676">
  <xsd:schema xmlns:xsd="http://www.w3.org/2001/XMLSchema" xmlns:xs="http://www.w3.org/2001/XMLSchema" xmlns:p="http://schemas.microsoft.com/office/2006/metadata/properties" xmlns:ns2="dc7f2d29-e4a3-434f-906a-70b1fc2df21c" xmlns:ns3="ba7fe397-692e-4653-a154-e24aa3ddd0fc" targetNamespace="http://schemas.microsoft.com/office/2006/metadata/properties" ma:root="true" ma:fieldsID="468f58357f7043409f8726b51c91018b" ns2:_="" ns3:_="">
    <xsd:import namespace="dc7f2d29-e4a3-434f-906a-70b1fc2df21c"/>
    <xsd:import namespace="ba7fe397-692e-4653-a154-e24aa3ddd0f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7f2d29-e4a3-434f-906a-70b1fc2df2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7fe397-692e-4653-a154-e24aa3ddd0f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9a58f89-9159-43e3-9d81-3e9121d6cc13}" ma:internalName="TaxCatchAll" ma:showField="CatchAllData" ma:web="ba7fe397-692e-4653-a154-e24aa3ddd0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c7f2d29-e4a3-434f-906a-70b1fc2df21c">
      <Terms xmlns="http://schemas.microsoft.com/office/infopath/2007/PartnerControls"/>
    </lcf76f155ced4ddcb4097134ff3c332f>
    <TaxCatchAll xmlns="ba7fe397-692e-4653-a154-e24aa3ddd0fc" xsi:nil="true"/>
  </documentManagement>
</p:properties>
</file>

<file path=customXml/itemProps1.xml><?xml version="1.0" encoding="utf-8"?>
<ds:datastoreItem xmlns:ds="http://schemas.openxmlformats.org/officeDocument/2006/customXml" ds:itemID="{6B9CAD4A-1AC6-4E8F-854E-A5FE770376B4}"/>
</file>

<file path=customXml/itemProps2.xml><?xml version="1.0" encoding="utf-8"?>
<ds:datastoreItem xmlns:ds="http://schemas.openxmlformats.org/officeDocument/2006/customXml" ds:itemID="{A7659399-7F44-4E35-BC1B-89CBB5D246AA}"/>
</file>

<file path=customXml/itemProps3.xml><?xml version="1.0" encoding="utf-8"?>
<ds:datastoreItem xmlns:ds="http://schemas.openxmlformats.org/officeDocument/2006/customXml" ds:itemID="{E8EA7A97-5FB1-41F1-A533-5B55EC175E68}"/>
</file>

<file path=docProps/app.xml><?xml version="1.0" encoding="utf-8"?>
<Properties xmlns="http://schemas.openxmlformats.org/officeDocument/2006/extended-properties" xmlns:vt="http://schemas.openxmlformats.org/officeDocument/2006/docPropsVTypes">
  <TotalTime>10</TotalTime>
  <Words>3738</Words>
  <Application>Microsoft Office PowerPoint</Application>
  <PresentationFormat>Widescreen</PresentationFormat>
  <Paragraphs>419</Paragraphs>
  <Slides>57</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ＭＳ Ｐゴシック</vt:lpstr>
      <vt:lpstr>Calibri</vt:lpstr>
      <vt:lpstr>Wingdings</vt:lpstr>
      <vt:lpstr>ＭＳ Ｐゴシック</vt:lpstr>
      <vt:lpstr>Monotype Sorts</vt:lpstr>
      <vt:lpstr>Arial</vt:lpstr>
      <vt:lpstr>Helvetica Neue Light</vt:lpstr>
      <vt:lpstr>Times New Roman</vt:lpstr>
      <vt:lpstr>Helvetica</vt:lpstr>
      <vt:lpstr>Webdings</vt:lpstr>
      <vt:lpstr>Helvetica Neue</vt:lpstr>
      <vt:lpstr>Office Theme</vt:lpstr>
      <vt:lpstr>Database Design And Applications CSI ZG518 / SS ZG518/SE ZG518</vt:lpstr>
      <vt:lpstr>Outline</vt:lpstr>
      <vt:lpstr>Failure Classification</vt:lpstr>
      <vt:lpstr>Recovery Algorithms</vt:lpstr>
      <vt:lpstr>Storage Structure</vt:lpstr>
      <vt:lpstr>Stable-Storage Implementation</vt:lpstr>
      <vt:lpstr>Protecting storage media from failure (Cont.)</vt:lpstr>
      <vt:lpstr>Data Access</vt:lpstr>
      <vt:lpstr>Data Access (Cont.)</vt:lpstr>
      <vt:lpstr>Example of Data Access</vt:lpstr>
      <vt:lpstr>Recovery and Atomicity</vt:lpstr>
      <vt:lpstr>Log-Based Recovery</vt:lpstr>
      <vt:lpstr>Immediate Database Modification</vt:lpstr>
      <vt:lpstr>Transaction Commit</vt:lpstr>
      <vt:lpstr>Immediate Database Modification Example</vt:lpstr>
      <vt:lpstr>Concurrency Control and Recovery</vt:lpstr>
      <vt:lpstr>Undo and Redo Operations</vt:lpstr>
      <vt:lpstr>Recovering from Failure</vt:lpstr>
      <vt:lpstr>Recovering from Failure (Cont.)</vt:lpstr>
      <vt:lpstr>Immediate DB Modification Recovery Example</vt:lpstr>
      <vt:lpstr>Checkpoints</vt:lpstr>
      <vt:lpstr>Checkpoints (Cont.)</vt:lpstr>
      <vt:lpstr>Example of Checkpoints</vt:lpstr>
      <vt:lpstr>Recovery Algorithm</vt:lpstr>
      <vt:lpstr>Recovery Algorithm</vt:lpstr>
      <vt:lpstr>Recovery Algorithm</vt:lpstr>
      <vt:lpstr>Recovery Algorithm (Cont.)</vt:lpstr>
      <vt:lpstr>Recovery Algorithm (Cont.)</vt:lpstr>
      <vt:lpstr>Example of Recovery</vt:lpstr>
      <vt:lpstr>Log Record Buffering</vt:lpstr>
      <vt:lpstr>Log Record Buffering (Cont.)</vt:lpstr>
      <vt:lpstr>Database Buffering</vt:lpstr>
      <vt:lpstr>Database Buffering (Cont.)</vt:lpstr>
      <vt:lpstr>Buffer Management (Cont.)</vt:lpstr>
      <vt:lpstr>Buffer Management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Shadow Paging</vt:lpstr>
      <vt:lpstr>Sample Page Table</vt:lpstr>
      <vt:lpstr>Example of Shadow Paging</vt:lpstr>
      <vt:lpstr>Shadow Paging (Cont.)</vt:lpstr>
      <vt:lpstr>Show Paging (Cont.)</vt:lpstr>
      <vt:lpstr>Block Storage Operations</vt:lpstr>
      <vt:lpstr>Portion of the Database Log Corresponding to T0 and T1</vt:lpstr>
      <vt:lpstr>State of the Log and Database Corresponding to T0 and T1</vt:lpstr>
      <vt:lpstr>Portion of the System Log Corresponding to T0 and T1</vt:lpstr>
      <vt:lpstr>State of System Log and Database Corresponding to T0 and T1</vt:lpstr>
      <vt:lpstr>Undo and Redo Operations</vt:lpstr>
      <vt:lpstr>Recovering from Failure</vt:lpstr>
      <vt:lpstr>Recovering from Failure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dc:title>
  <dc:creator>Lenovo</dc:creator>
  <cp:lastModifiedBy>Lenovo</cp:lastModifiedBy>
  <cp:revision>4</cp:revision>
  <dcterms:modified xsi:type="dcterms:W3CDTF">2024-05-05T02:36:32Z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0x010100EF5E7270EECA3B4590EA796146CEF107</vt:lpwstr>
  </property>
</Properties>
</file>